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45"/>
  </p:notesMasterIdLst>
  <p:handoutMasterIdLst>
    <p:handoutMasterId r:id="rId46"/>
  </p:handoutMasterIdLst>
  <p:sldIdLst>
    <p:sldId id="600" r:id="rId2"/>
    <p:sldId id="759" r:id="rId3"/>
    <p:sldId id="760" r:id="rId4"/>
    <p:sldId id="761" r:id="rId5"/>
    <p:sldId id="735" r:id="rId6"/>
    <p:sldId id="788" r:id="rId7"/>
    <p:sldId id="789" r:id="rId8"/>
    <p:sldId id="770" r:id="rId9"/>
    <p:sldId id="771" r:id="rId10"/>
    <p:sldId id="737" r:id="rId11"/>
    <p:sldId id="738" r:id="rId12"/>
    <p:sldId id="739" r:id="rId13"/>
    <p:sldId id="767" r:id="rId14"/>
    <p:sldId id="685" r:id="rId15"/>
    <p:sldId id="773" r:id="rId16"/>
    <p:sldId id="691" r:id="rId17"/>
    <p:sldId id="762" r:id="rId18"/>
    <p:sldId id="763" r:id="rId19"/>
    <p:sldId id="741" r:id="rId20"/>
    <p:sldId id="772" r:id="rId21"/>
    <p:sldId id="795" r:id="rId22"/>
    <p:sldId id="790" r:id="rId23"/>
    <p:sldId id="791" r:id="rId24"/>
    <p:sldId id="792" r:id="rId25"/>
    <p:sldId id="793" r:id="rId26"/>
    <p:sldId id="764" r:id="rId27"/>
    <p:sldId id="732" r:id="rId28"/>
    <p:sldId id="733" r:id="rId29"/>
    <p:sldId id="734" r:id="rId30"/>
    <p:sldId id="847" r:id="rId31"/>
    <p:sldId id="834" r:id="rId32"/>
    <p:sldId id="835" r:id="rId33"/>
    <p:sldId id="842" r:id="rId34"/>
    <p:sldId id="843" r:id="rId35"/>
    <p:sldId id="844" r:id="rId36"/>
    <p:sldId id="845" r:id="rId37"/>
    <p:sldId id="846" r:id="rId38"/>
    <p:sldId id="836" r:id="rId39"/>
    <p:sldId id="838" r:id="rId40"/>
    <p:sldId id="839" r:id="rId41"/>
    <p:sldId id="840" r:id="rId42"/>
    <p:sldId id="816" r:id="rId43"/>
    <p:sldId id="775" r:id="rId44"/>
  </p:sldIdLst>
  <p:sldSz cx="12192000" cy="6858000"/>
  <p:notesSz cx="7099300" cy="10234613"/>
  <p:custDataLst>
    <p:tags r:id="rId4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B5EDC2"/>
    <a:srgbClr val="FFCCFF"/>
    <a:srgbClr val="E8D1FF"/>
    <a:srgbClr val="ADF5B4"/>
    <a:srgbClr val="DEBDFF"/>
    <a:srgbClr val="CC99FF"/>
    <a:srgbClr val="FFFF00"/>
    <a:srgbClr val="3333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63" autoAdjust="0"/>
    <p:restoredTop sz="93709" autoAdjust="0"/>
  </p:normalViewPr>
  <p:slideViewPr>
    <p:cSldViewPr>
      <p:cViewPr varScale="1">
        <p:scale>
          <a:sx n="77" d="100"/>
          <a:sy n="77" d="100"/>
        </p:scale>
        <p:origin x="102" y="3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C22A2D14-6BC9-4113-98E1-F44AD3AE52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1926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DC3ED746-492E-4D0C-832A-ACED5D621C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855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067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C3337F-E14C-4722-B064-8328E1374C64}" type="slidenum">
              <a:rPr lang="en-US" smtClean="0">
                <a:latin typeface="Arial" charset="0"/>
              </a:rPr>
              <a:pPr/>
              <a:t>27</a:t>
            </a:fld>
            <a:endParaRPr lang="en-US">
              <a:latin typeface="Arial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If it’s terminal or we reached our depth limit, return utility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E85BB2-29B2-497D-B377-09C1EC678A88}" type="slidenum">
              <a:rPr lang="en-US" smtClean="0">
                <a:latin typeface="Arial" charset="0"/>
              </a:rPr>
              <a:pPr/>
              <a:t>28</a:t>
            </a:fld>
            <a:endParaRPr lang="en-US">
              <a:latin typeface="Arial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</a:t>
            </a:r>
            <a:r>
              <a:rPr lang="en-US" baseline="0" dirty="0"/>
              <a:t> least 10, or otherwise just rather dead; or just 100, or otherwise rather dead; that’s yet something different than </a:t>
            </a:r>
            <a:r>
              <a:rPr lang="en-US" baseline="0" dirty="0" err="1"/>
              <a:t>minimax</a:t>
            </a:r>
            <a:r>
              <a:rPr lang="en-US" baseline="0" dirty="0"/>
              <a:t> or </a:t>
            </a:r>
            <a:r>
              <a:rPr lang="en-US" baseline="0" dirty="0" err="1"/>
              <a:t>expectimax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60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E13D75-3764-4B96-AB14-8A910A94CEF9}" type="slidenum">
              <a:rPr lang="en-US" smtClean="0">
                <a:latin typeface="Arial" charset="0"/>
              </a:rPr>
              <a:pPr/>
              <a:t>5</a:t>
            </a:fld>
            <a:endParaRPr lang="en-US">
              <a:latin typeface="Arial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Pick an order for two reasons: sequential processor and pruning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8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419C55-7AEA-4EB9-BA9F-F72D46856111}" type="slidenum">
              <a:rPr lang="en-US" smtClean="0">
                <a:latin typeface="Arial" charset="0"/>
              </a:rPr>
              <a:pPr/>
              <a:t>12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6832FB-2179-4C80-8AB1-E690711A109F}" type="slidenum">
              <a:rPr lang="en-US" smtClean="0">
                <a:latin typeface="Arial" charset="0"/>
              </a:rPr>
              <a:pPr/>
              <a:t>15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FA9C23-4665-4838-ABA4-CC8DE95B3F24}" type="slidenum">
              <a:rPr lang="en-US" smtClean="0">
                <a:latin typeface="Arial" charset="0"/>
              </a:rPr>
              <a:pPr/>
              <a:t>19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python pacman.py -g SmartGhost -l trapped2 -p ExpectimaxAgent -a depth=4,evalFn=better</a:t>
            </a: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FA9C23-4665-4838-ABA4-CC8DE95B3F24}" type="slidenum">
              <a:rPr lang="en-US" smtClean="0">
                <a:latin typeface="Arial" charset="0"/>
              </a:rPr>
              <a:pPr/>
              <a:t>20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python pacman.py -g SmartGhost -l trapped2 -p ExpectimaxAgent -a depth=4,evalFn=better</a:t>
            </a: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FA9C23-4665-4838-ABA4-CC8DE95B3F24}" type="slidenum">
              <a:rPr lang="en-US" smtClean="0">
                <a:latin typeface="Arial" charset="0"/>
              </a:rPr>
              <a:pPr/>
              <a:t>21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9BFB3C-35FA-41D9-9291-A2F98ED5BB9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DFAE6-F228-4E2F-A0AC-226F064B1BF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4E88A1-2DCF-4BB2-94BA-C293321F0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8BCBDB-77C9-44E1-B8B8-0FED19A87AB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40E2D8-2A86-4844-83F1-0F33DD9CDB7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B78B60-0F5B-4FD9-A706-2B636321CE3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9A90FF-2AD2-44F2-AE19-EAFC48E5B76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DCD500-0052-49A9-87B8-ECFA543AB6B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A752C2-0A90-443A-A81B-9E5D1442F90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46F06B-1413-4079-B097-2DE271D9A3E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6345D6EE-11CE-4895-A65B-A0F0C6A7FE7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A2405-F805-4C3D-987B-CE2F4B45D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E169D-AABF-4770-92A7-D2834A7C1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3 is due </a:t>
            </a:r>
            <a:r>
              <a:rPr lang="en-US" b="1" dirty="0"/>
              <a:t>Tuesday, February 28</a:t>
            </a:r>
            <a:r>
              <a:rPr lang="en-US" dirty="0"/>
              <a:t>, 11:59 PM PT</a:t>
            </a:r>
          </a:p>
          <a:p>
            <a:r>
              <a:rPr lang="en-US" dirty="0"/>
              <a:t>HW3 is due </a:t>
            </a:r>
            <a:r>
              <a:rPr lang="en-US" b="1" dirty="0"/>
              <a:t>Friday, February 17</a:t>
            </a:r>
            <a:r>
              <a:rPr lang="en-US" dirty="0"/>
              <a:t>, 11:59 PM PT</a:t>
            </a:r>
          </a:p>
        </p:txBody>
      </p:sp>
    </p:spTree>
    <p:extLst>
      <p:ext uri="{BB962C8B-B14F-4D97-AF65-F5344CB8AC3E}">
        <p14:creationId xmlns:p14="http://schemas.microsoft.com/office/powerpoint/2010/main" val="4289624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Expectimax Example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1752600" y="1539240"/>
            <a:ext cx="8636000" cy="3947160"/>
            <a:chOff x="1219200" y="1992630"/>
            <a:chExt cx="6477000" cy="2960370"/>
          </a:xfrm>
        </p:grpSpPr>
        <p:sp>
          <p:nvSpPr>
            <p:cNvPr id="6149" name="AutoShape 4"/>
            <p:cNvSpPr>
              <a:spLocks noChangeArrowheads="1"/>
            </p:cNvSpPr>
            <p:nvPr/>
          </p:nvSpPr>
          <p:spPr bwMode="auto">
            <a:xfrm>
              <a:off x="4133850" y="1992630"/>
              <a:ext cx="652463" cy="52197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150" name="Group 60"/>
            <p:cNvGrpSpPr>
              <a:grpSpLocks/>
            </p:cNvGrpSpPr>
            <p:nvPr/>
          </p:nvGrpSpPr>
          <p:grpSpPr bwMode="auto">
            <a:xfrm>
              <a:off x="1981200" y="3765550"/>
              <a:ext cx="381000" cy="1187450"/>
              <a:chOff x="1981200" y="3765550"/>
              <a:chExt cx="381000" cy="1187450"/>
            </a:xfrm>
          </p:grpSpPr>
          <p:cxnSp>
            <p:nvCxnSpPr>
              <p:cNvPr id="6190" name="AutoShape 13"/>
              <p:cNvCxnSpPr>
                <a:cxnSpLocks noChangeShapeType="1"/>
                <a:stCxn id="6182" idx="0"/>
              </p:cNvCxnSpPr>
              <p:nvPr/>
            </p:nvCxnSpPr>
            <p:spPr bwMode="auto">
              <a:xfrm>
                <a:off x="2173288" y="3765550"/>
                <a:ext cx="1588" cy="80645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91" name="Rectangle 7"/>
              <p:cNvSpPr>
                <a:spLocks noChangeArrowheads="1"/>
              </p:cNvSpPr>
              <p:nvPr/>
            </p:nvSpPr>
            <p:spPr bwMode="auto">
              <a:xfrm>
                <a:off x="1981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12</a:t>
                </a:r>
              </a:p>
            </p:txBody>
          </p:sp>
        </p:grpSp>
        <p:grpSp>
          <p:nvGrpSpPr>
            <p:cNvPr id="6151" name="Group 61"/>
            <p:cNvGrpSpPr>
              <a:grpSpLocks/>
            </p:cNvGrpSpPr>
            <p:nvPr/>
          </p:nvGrpSpPr>
          <p:grpSpPr bwMode="auto">
            <a:xfrm>
              <a:off x="2173288" y="3765550"/>
              <a:ext cx="950912" cy="1187450"/>
              <a:chOff x="2173288" y="3765550"/>
              <a:chExt cx="950912" cy="1187450"/>
            </a:xfrm>
          </p:grpSpPr>
          <p:cxnSp>
            <p:nvCxnSpPr>
              <p:cNvPr id="6188" name="AutoShape 17"/>
              <p:cNvCxnSpPr>
                <a:cxnSpLocks noChangeShapeType="1"/>
                <a:stCxn id="6182" idx="0"/>
              </p:cNvCxnSpPr>
              <p:nvPr/>
            </p:nvCxnSpPr>
            <p:spPr bwMode="auto">
              <a:xfrm>
                <a:off x="2173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9" name="Rectangle 7"/>
              <p:cNvSpPr>
                <a:spLocks noChangeArrowheads="1"/>
              </p:cNvSpPr>
              <p:nvPr/>
            </p:nvSpPr>
            <p:spPr bwMode="auto">
              <a:xfrm>
                <a:off x="274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9</a:t>
                </a:r>
              </a:p>
            </p:txBody>
          </p:sp>
        </p:grpSp>
        <p:grpSp>
          <p:nvGrpSpPr>
            <p:cNvPr id="6152" name="Group 64"/>
            <p:cNvGrpSpPr>
              <a:grpSpLocks/>
            </p:cNvGrpSpPr>
            <p:nvPr/>
          </p:nvGrpSpPr>
          <p:grpSpPr bwMode="auto">
            <a:xfrm>
              <a:off x="6553200" y="3765550"/>
              <a:ext cx="381000" cy="1187450"/>
              <a:chOff x="6553200" y="3765550"/>
              <a:chExt cx="381000" cy="1187450"/>
            </a:xfrm>
          </p:grpSpPr>
          <p:cxnSp>
            <p:nvCxnSpPr>
              <p:cNvPr id="6186" name="AutoShape 33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1588" cy="80645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7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6</a:t>
                </a:r>
              </a:p>
            </p:txBody>
          </p:sp>
        </p:grpSp>
        <p:grpSp>
          <p:nvGrpSpPr>
            <p:cNvPr id="6153" name="Group 65"/>
            <p:cNvGrpSpPr>
              <a:grpSpLocks/>
            </p:cNvGrpSpPr>
            <p:nvPr/>
          </p:nvGrpSpPr>
          <p:grpSpPr bwMode="auto">
            <a:xfrm>
              <a:off x="6745288" y="3765550"/>
              <a:ext cx="950912" cy="1187450"/>
              <a:chOff x="6745288" y="3765550"/>
              <a:chExt cx="950912" cy="1187450"/>
            </a:xfrm>
          </p:grpSpPr>
          <p:cxnSp>
            <p:nvCxnSpPr>
              <p:cNvPr id="6184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5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0</a:t>
                </a:r>
              </a:p>
            </p:txBody>
          </p:sp>
        </p:grpSp>
        <p:grpSp>
          <p:nvGrpSpPr>
            <p:cNvPr id="6154" name="Group 51"/>
            <p:cNvGrpSpPr>
              <a:grpSpLocks/>
            </p:cNvGrpSpPr>
            <p:nvPr/>
          </p:nvGrpSpPr>
          <p:grpSpPr bwMode="auto">
            <a:xfrm>
              <a:off x="1984375" y="2514600"/>
              <a:ext cx="2475707" cy="1250950"/>
              <a:chOff x="1984375" y="2514601"/>
              <a:chExt cx="2475709" cy="1250949"/>
            </a:xfrm>
          </p:grpSpPr>
          <p:sp>
            <p:nvSpPr>
              <p:cNvPr id="6182" name="AutoShape 6"/>
              <p:cNvSpPr>
                <a:spLocks noChangeArrowheads="1"/>
              </p:cNvSpPr>
              <p:nvPr/>
            </p:nvSpPr>
            <p:spPr bwMode="auto">
              <a:xfrm flipV="1">
                <a:off x="1984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6183" name="AutoShape 7"/>
              <p:cNvCxnSpPr>
                <a:cxnSpLocks noChangeShapeType="1"/>
                <a:stCxn id="6149" idx="3"/>
                <a:endCxn id="6167" idx="0"/>
              </p:cNvCxnSpPr>
              <p:nvPr/>
            </p:nvCxnSpPr>
            <p:spPr bwMode="auto">
              <a:xfrm flipH="1">
                <a:off x="2171700" y="2514601"/>
                <a:ext cx="2288384" cy="838199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cxnSp>
          <p:nvCxnSpPr>
            <p:cNvPr id="6155" name="AutoShape 9"/>
            <p:cNvCxnSpPr>
              <a:cxnSpLocks noChangeShapeType="1"/>
              <a:stCxn id="6182" idx="0"/>
            </p:cNvCxnSpPr>
            <p:nvPr/>
          </p:nvCxnSpPr>
          <p:spPr bwMode="auto">
            <a:xfrm flipH="1">
              <a:off x="1412875" y="3765550"/>
              <a:ext cx="760413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6156" name="Rectangle 7"/>
            <p:cNvSpPr>
              <a:spLocks noChangeArrowheads="1"/>
            </p:cNvSpPr>
            <p:nvPr/>
          </p:nvSpPr>
          <p:spPr bwMode="auto">
            <a:xfrm>
              <a:off x="1219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6157" name="AutoShape 21"/>
            <p:cNvCxnSpPr>
              <a:cxnSpLocks noChangeShapeType="1"/>
            </p:cNvCxnSpPr>
            <p:nvPr/>
          </p:nvCxnSpPr>
          <p:spPr bwMode="auto">
            <a:xfrm rot="5400000">
              <a:off x="4304507" y="2666206"/>
              <a:ext cx="304800" cy="158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158" name="AutoShape 21"/>
            <p:cNvCxnSpPr>
              <a:cxnSpLocks noChangeShapeType="1"/>
            </p:cNvCxnSpPr>
            <p:nvPr/>
          </p:nvCxnSpPr>
          <p:spPr bwMode="auto">
            <a:xfrm rot="5400000">
              <a:off x="2020094" y="3913981"/>
              <a:ext cx="3048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6159" name="Group 59"/>
            <p:cNvGrpSpPr>
              <a:grpSpLocks/>
            </p:cNvGrpSpPr>
            <p:nvPr/>
          </p:nvGrpSpPr>
          <p:grpSpPr bwMode="auto">
            <a:xfrm>
              <a:off x="4270375" y="2514600"/>
              <a:ext cx="381000" cy="1235075"/>
              <a:chOff x="4270375" y="2514601"/>
              <a:chExt cx="381000" cy="1235074"/>
            </a:xfrm>
          </p:grpSpPr>
          <p:sp>
            <p:nvSpPr>
              <p:cNvPr id="6180" name="AutoShape 20"/>
              <p:cNvSpPr>
                <a:spLocks noChangeArrowheads="1"/>
              </p:cNvSpPr>
              <p:nvPr/>
            </p:nvSpPr>
            <p:spPr bwMode="auto">
              <a:xfrm flipV="1">
                <a:off x="4270375" y="3444875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6181" name="AutoShape 21"/>
              <p:cNvCxnSpPr>
                <a:cxnSpLocks noChangeShapeType="1"/>
                <a:stCxn id="6149" idx="3"/>
                <a:endCxn id="6165" idx="0"/>
              </p:cNvCxnSpPr>
              <p:nvPr/>
            </p:nvCxnSpPr>
            <p:spPr bwMode="auto">
              <a:xfrm flipH="1">
                <a:off x="4457700" y="2514601"/>
                <a:ext cx="2382" cy="761999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6160" name="Group 58"/>
            <p:cNvGrpSpPr>
              <a:grpSpLocks/>
            </p:cNvGrpSpPr>
            <p:nvPr/>
          </p:nvGrpSpPr>
          <p:grpSpPr bwMode="auto">
            <a:xfrm>
              <a:off x="3505200" y="3762375"/>
              <a:ext cx="954088" cy="1190625"/>
              <a:chOff x="3505200" y="3762375"/>
              <a:chExt cx="954088" cy="1190625"/>
            </a:xfrm>
          </p:grpSpPr>
          <p:cxnSp>
            <p:nvCxnSpPr>
              <p:cNvPr id="6177" name="AutoShape 23"/>
              <p:cNvCxnSpPr>
                <a:cxnSpLocks noChangeShapeType="1"/>
              </p:cNvCxnSpPr>
              <p:nvPr/>
            </p:nvCxnSpPr>
            <p:spPr bwMode="auto">
              <a:xfrm flipH="1">
                <a:off x="3698875" y="3765550"/>
                <a:ext cx="760413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8" name="Rectangle 7"/>
              <p:cNvSpPr>
                <a:spLocks noChangeArrowheads="1"/>
              </p:cNvSpPr>
              <p:nvPr/>
            </p:nvSpPr>
            <p:spPr bwMode="auto">
              <a:xfrm>
                <a:off x="350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  <p:cxnSp>
            <p:nvCxnSpPr>
              <p:cNvPr id="6179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4306094" y="3913981"/>
                <a:ext cx="304800" cy="158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6161" name="Group 61"/>
            <p:cNvGrpSpPr>
              <a:grpSpLocks/>
            </p:cNvGrpSpPr>
            <p:nvPr/>
          </p:nvGrpSpPr>
          <p:grpSpPr bwMode="auto">
            <a:xfrm>
              <a:off x="4460082" y="2514600"/>
              <a:ext cx="2477296" cy="1250950"/>
              <a:chOff x="4460079" y="2514600"/>
              <a:chExt cx="2477296" cy="1250950"/>
            </a:xfrm>
          </p:grpSpPr>
          <p:sp>
            <p:nvSpPr>
              <p:cNvPr id="6175" name="AutoShape 26"/>
              <p:cNvSpPr>
                <a:spLocks noChangeArrowheads="1"/>
              </p:cNvSpPr>
              <p:nvPr/>
            </p:nvSpPr>
            <p:spPr bwMode="auto">
              <a:xfrm flipV="1">
                <a:off x="6556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6176" name="AutoShape 27"/>
              <p:cNvCxnSpPr>
                <a:cxnSpLocks noChangeShapeType="1"/>
                <a:stCxn id="6149" idx="3"/>
                <a:endCxn id="6166" idx="0"/>
              </p:cNvCxnSpPr>
              <p:nvPr/>
            </p:nvCxnSpPr>
            <p:spPr bwMode="auto">
              <a:xfrm>
                <a:off x="4460079" y="2514600"/>
                <a:ext cx="2283618" cy="83820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6162" name="Group 60"/>
            <p:cNvGrpSpPr>
              <a:grpSpLocks/>
            </p:cNvGrpSpPr>
            <p:nvPr/>
          </p:nvGrpSpPr>
          <p:grpSpPr bwMode="auto">
            <a:xfrm>
              <a:off x="5791200" y="3762375"/>
              <a:ext cx="954088" cy="1190625"/>
              <a:chOff x="5791200" y="3762375"/>
              <a:chExt cx="954088" cy="1190625"/>
            </a:xfrm>
          </p:grpSpPr>
          <p:cxnSp>
            <p:nvCxnSpPr>
              <p:cNvPr id="6172" name="AutoShape 29"/>
              <p:cNvCxnSpPr>
                <a:cxnSpLocks noChangeShapeType="1"/>
              </p:cNvCxnSpPr>
              <p:nvPr/>
            </p:nvCxnSpPr>
            <p:spPr bwMode="auto">
              <a:xfrm flipH="1">
                <a:off x="5984875" y="3765550"/>
                <a:ext cx="760413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3" name="Rectangle 7"/>
              <p:cNvSpPr>
                <a:spLocks noChangeArrowheads="1"/>
              </p:cNvSpPr>
              <p:nvPr/>
            </p:nvSpPr>
            <p:spPr bwMode="auto">
              <a:xfrm>
                <a:off x="5791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15</a:t>
                </a:r>
              </a:p>
            </p:txBody>
          </p:sp>
          <p:cxnSp>
            <p:nvCxnSpPr>
              <p:cNvPr id="6174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6592094" y="3913981"/>
                <a:ext cx="304800" cy="158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6163" name="Group 64"/>
            <p:cNvGrpSpPr>
              <a:grpSpLocks/>
            </p:cNvGrpSpPr>
            <p:nvPr/>
          </p:nvGrpSpPr>
          <p:grpSpPr bwMode="auto">
            <a:xfrm>
              <a:off x="4267200" y="3765550"/>
              <a:ext cx="381000" cy="1187450"/>
              <a:chOff x="6553200" y="3765550"/>
              <a:chExt cx="381000" cy="1187450"/>
            </a:xfrm>
          </p:grpSpPr>
          <p:cxnSp>
            <p:nvCxnSpPr>
              <p:cNvPr id="6170" name="AutoShape 33"/>
              <p:cNvCxnSpPr>
                <a:cxnSpLocks noChangeShapeType="1"/>
              </p:cNvCxnSpPr>
              <p:nvPr/>
            </p:nvCxnSpPr>
            <p:spPr bwMode="auto">
              <a:xfrm flipH="1">
                <a:off x="6745288" y="3765550"/>
                <a:ext cx="1" cy="818173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1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4</a:t>
                </a:r>
              </a:p>
            </p:txBody>
          </p:sp>
        </p:grpSp>
        <p:grpSp>
          <p:nvGrpSpPr>
            <p:cNvPr id="6164" name="Group 65"/>
            <p:cNvGrpSpPr>
              <a:grpSpLocks/>
            </p:cNvGrpSpPr>
            <p:nvPr/>
          </p:nvGrpSpPr>
          <p:grpSpPr bwMode="auto">
            <a:xfrm>
              <a:off x="4459288" y="3765550"/>
              <a:ext cx="950912" cy="1187450"/>
              <a:chOff x="6745288" y="3765550"/>
              <a:chExt cx="950912" cy="1187450"/>
            </a:xfrm>
          </p:grpSpPr>
          <p:cxnSp>
            <p:nvCxnSpPr>
              <p:cNvPr id="6168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69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6</a:t>
                </a:r>
              </a:p>
            </p:txBody>
          </p:sp>
        </p:grpSp>
        <p:sp>
          <p:nvSpPr>
            <p:cNvPr id="6165" name="Oval 11"/>
            <p:cNvSpPr>
              <a:spLocks noChangeArrowheads="1"/>
            </p:cNvSpPr>
            <p:nvPr/>
          </p:nvSpPr>
          <p:spPr bwMode="auto">
            <a:xfrm>
              <a:off x="4191000" y="32766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6" name="Oval 11"/>
            <p:cNvSpPr>
              <a:spLocks noChangeArrowheads="1"/>
            </p:cNvSpPr>
            <p:nvPr/>
          </p:nvSpPr>
          <p:spPr bwMode="auto">
            <a:xfrm>
              <a:off x="6477000" y="33528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7" name="Oval 11"/>
            <p:cNvSpPr>
              <a:spLocks noChangeArrowheads="1"/>
            </p:cNvSpPr>
            <p:nvPr/>
          </p:nvSpPr>
          <p:spPr bwMode="auto">
            <a:xfrm>
              <a:off x="1905000" y="33528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6802" y="2018618"/>
            <a:ext cx="4275137" cy="27683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Expectimax Pruning?</a:t>
            </a:r>
          </a:p>
        </p:txBody>
      </p:sp>
      <p:sp>
        <p:nvSpPr>
          <p:cNvPr id="77" name="AutoShape 4"/>
          <p:cNvSpPr>
            <a:spLocks noChangeArrowheads="1"/>
          </p:cNvSpPr>
          <p:nvPr/>
        </p:nvSpPr>
        <p:spPr bwMode="auto">
          <a:xfrm>
            <a:off x="5638800" y="1539240"/>
            <a:ext cx="869951" cy="69596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8" name="Group 60"/>
          <p:cNvGrpSpPr>
            <a:grpSpLocks/>
          </p:cNvGrpSpPr>
          <p:nvPr/>
        </p:nvGrpSpPr>
        <p:grpSpPr bwMode="auto">
          <a:xfrm>
            <a:off x="2768600" y="3903133"/>
            <a:ext cx="508000" cy="1583267"/>
            <a:chOff x="1981200" y="3765550"/>
            <a:chExt cx="381000" cy="1187450"/>
          </a:xfrm>
        </p:grpSpPr>
        <p:cxnSp>
          <p:nvCxnSpPr>
            <p:cNvPr id="118" name="AutoShape 13"/>
            <p:cNvCxnSpPr>
              <a:cxnSpLocks noChangeShapeType="1"/>
              <a:stCxn id="110" idx="0"/>
            </p:cNvCxnSpPr>
            <p:nvPr/>
          </p:nvCxnSpPr>
          <p:spPr bwMode="auto">
            <a:xfrm>
              <a:off x="2173288" y="3765550"/>
              <a:ext cx="1588" cy="8064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19" name="Rectangle 7"/>
            <p:cNvSpPr>
              <a:spLocks noChangeArrowheads="1"/>
            </p:cNvSpPr>
            <p:nvPr/>
          </p:nvSpPr>
          <p:spPr bwMode="auto">
            <a:xfrm>
              <a:off x="1981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12</a:t>
              </a:r>
            </a:p>
          </p:txBody>
        </p:sp>
      </p:grpSp>
      <p:grpSp>
        <p:nvGrpSpPr>
          <p:cNvPr id="79" name="Group 61"/>
          <p:cNvGrpSpPr>
            <a:grpSpLocks/>
          </p:cNvGrpSpPr>
          <p:nvPr/>
        </p:nvGrpSpPr>
        <p:grpSpPr bwMode="auto">
          <a:xfrm>
            <a:off x="3024717" y="3903133"/>
            <a:ext cx="1267883" cy="1583267"/>
            <a:chOff x="2173288" y="3765550"/>
            <a:chExt cx="950912" cy="1187450"/>
          </a:xfrm>
        </p:grpSpPr>
        <p:cxnSp>
          <p:nvCxnSpPr>
            <p:cNvPr id="116" name="AutoShape 17"/>
            <p:cNvCxnSpPr>
              <a:cxnSpLocks noChangeShapeType="1"/>
              <a:stCxn id="110" idx="0"/>
            </p:cNvCxnSpPr>
            <p:nvPr/>
          </p:nvCxnSpPr>
          <p:spPr bwMode="auto">
            <a:xfrm>
              <a:off x="2173288" y="3765550"/>
              <a:ext cx="763587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17" name="Rectangle 7"/>
            <p:cNvSpPr>
              <a:spLocks noChangeArrowheads="1"/>
            </p:cNvSpPr>
            <p:nvPr/>
          </p:nvSpPr>
          <p:spPr bwMode="auto">
            <a:xfrm>
              <a:off x="2743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grpSp>
        <p:nvGrpSpPr>
          <p:cNvPr id="82" name="Group 51"/>
          <p:cNvGrpSpPr>
            <a:grpSpLocks/>
          </p:cNvGrpSpPr>
          <p:nvPr/>
        </p:nvGrpSpPr>
        <p:grpSpPr bwMode="auto">
          <a:xfrm>
            <a:off x="2772833" y="2235200"/>
            <a:ext cx="3300942" cy="1667933"/>
            <a:chOff x="1984375" y="2514601"/>
            <a:chExt cx="2475709" cy="1250949"/>
          </a:xfrm>
        </p:grpSpPr>
        <p:sp>
          <p:nvSpPr>
            <p:cNvPr id="110" name="AutoShape 6"/>
            <p:cNvSpPr>
              <a:spLocks noChangeArrowheads="1"/>
            </p:cNvSpPr>
            <p:nvPr/>
          </p:nvSpPr>
          <p:spPr bwMode="auto">
            <a:xfrm flipV="1">
              <a:off x="1984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11" name="AutoShape 7"/>
            <p:cNvCxnSpPr>
              <a:cxnSpLocks noChangeShapeType="1"/>
              <a:stCxn id="77" idx="3"/>
              <a:endCxn id="95" idx="0"/>
            </p:cNvCxnSpPr>
            <p:nvPr/>
          </p:nvCxnSpPr>
          <p:spPr bwMode="auto">
            <a:xfrm flipH="1">
              <a:off x="2171700" y="2514601"/>
              <a:ext cx="2288384" cy="83819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cxnSp>
        <p:nvCxnSpPr>
          <p:cNvPr id="83" name="AutoShape 9"/>
          <p:cNvCxnSpPr>
            <a:cxnSpLocks noChangeShapeType="1"/>
            <a:stCxn id="110" idx="0"/>
          </p:cNvCxnSpPr>
          <p:nvPr/>
        </p:nvCxnSpPr>
        <p:spPr bwMode="auto">
          <a:xfrm flipH="1">
            <a:off x="2010833" y="3903133"/>
            <a:ext cx="1013884" cy="109643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84" name="Rectangle 7"/>
          <p:cNvSpPr>
            <a:spLocks noChangeArrowheads="1"/>
          </p:cNvSpPr>
          <p:nvPr/>
        </p:nvSpPr>
        <p:spPr bwMode="auto">
          <a:xfrm>
            <a:off x="1752600" y="5080000"/>
            <a:ext cx="508000" cy="406400"/>
          </a:xfrm>
          <a:prstGeom prst="rect">
            <a:avLst/>
          </a:prstGeom>
          <a:solidFill>
            <a:srgbClr val="E8D1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85" name="AutoShape 21"/>
          <p:cNvCxnSpPr>
            <a:cxnSpLocks noChangeShapeType="1"/>
          </p:cNvCxnSpPr>
          <p:nvPr/>
        </p:nvCxnSpPr>
        <p:spPr bwMode="auto">
          <a:xfrm rot="5400000">
            <a:off x="5866342" y="2437341"/>
            <a:ext cx="406400" cy="211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6" name="AutoShape 21"/>
          <p:cNvCxnSpPr>
            <a:cxnSpLocks noChangeShapeType="1"/>
          </p:cNvCxnSpPr>
          <p:nvPr/>
        </p:nvCxnSpPr>
        <p:spPr bwMode="auto">
          <a:xfrm rot="5400000">
            <a:off x="2820459" y="4101041"/>
            <a:ext cx="406400" cy="211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87" name="Group 59"/>
          <p:cNvGrpSpPr>
            <a:grpSpLocks/>
          </p:cNvGrpSpPr>
          <p:nvPr/>
        </p:nvGrpSpPr>
        <p:grpSpPr bwMode="auto">
          <a:xfrm>
            <a:off x="5820833" y="2235200"/>
            <a:ext cx="508000" cy="1646767"/>
            <a:chOff x="4270375" y="2514601"/>
            <a:chExt cx="381000" cy="1235074"/>
          </a:xfrm>
        </p:grpSpPr>
        <p:sp>
          <p:nvSpPr>
            <p:cNvPr id="108" name="AutoShape 20"/>
            <p:cNvSpPr>
              <a:spLocks noChangeArrowheads="1"/>
            </p:cNvSpPr>
            <p:nvPr/>
          </p:nvSpPr>
          <p:spPr bwMode="auto">
            <a:xfrm flipV="1">
              <a:off x="4270375" y="3444875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09" name="AutoShape 21"/>
            <p:cNvCxnSpPr>
              <a:cxnSpLocks noChangeShapeType="1"/>
              <a:stCxn id="77" idx="3"/>
              <a:endCxn id="93" idx="0"/>
            </p:cNvCxnSpPr>
            <p:nvPr/>
          </p:nvCxnSpPr>
          <p:spPr bwMode="auto">
            <a:xfrm flipH="1">
              <a:off x="4457700" y="2514601"/>
              <a:ext cx="2382" cy="76199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grpSp>
        <p:nvGrpSpPr>
          <p:cNvPr id="88" name="Group 58"/>
          <p:cNvGrpSpPr>
            <a:grpSpLocks/>
          </p:cNvGrpSpPr>
          <p:nvPr/>
        </p:nvGrpSpPr>
        <p:grpSpPr bwMode="auto">
          <a:xfrm>
            <a:off x="4800600" y="3898900"/>
            <a:ext cx="1272117" cy="1587500"/>
            <a:chOff x="3505200" y="3762375"/>
            <a:chExt cx="954088" cy="1190625"/>
          </a:xfrm>
        </p:grpSpPr>
        <p:cxnSp>
          <p:nvCxnSpPr>
            <p:cNvPr id="105" name="AutoShape 23"/>
            <p:cNvCxnSpPr>
              <a:cxnSpLocks noChangeShapeType="1"/>
            </p:cNvCxnSpPr>
            <p:nvPr/>
          </p:nvCxnSpPr>
          <p:spPr bwMode="auto">
            <a:xfrm flipH="1">
              <a:off x="3698875" y="3765550"/>
              <a:ext cx="760413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06" name="Rectangle 7"/>
            <p:cNvSpPr>
              <a:spLocks noChangeArrowheads="1"/>
            </p:cNvSpPr>
            <p:nvPr/>
          </p:nvSpPr>
          <p:spPr bwMode="auto">
            <a:xfrm>
              <a:off x="3505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  <p:cxnSp>
          <p:nvCxnSpPr>
            <p:cNvPr id="107" name="AutoShape 21"/>
            <p:cNvCxnSpPr>
              <a:cxnSpLocks noChangeShapeType="1"/>
            </p:cNvCxnSpPr>
            <p:nvPr/>
          </p:nvCxnSpPr>
          <p:spPr bwMode="auto">
            <a:xfrm rot="5400000">
              <a:off x="4306094" y="3913981"/>
              <a:ext cx="3048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123" name="Rectangle 122"/>
          <p:cNvSpPr/>
          <p:nvPr/>
        </p:nvSpPr>
        <p:spPr>
          <a:xfrm>
            <a:off x="6019800" y="4038600"/>
            <a:ext cx="20574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AutoShape 33"/>
          <p:cNvCxnSpPr>
            <a:cxnSpLocks noChangeShapeType="1"/>
          </p:cNvCxnSpPr>
          <p:nvPr/>
        </p:nvCxnSpPr>
        <p:spPr bwMode="auto">
          <a:xfrm flipH="1">
            <a:off x="6057298" y="3903133"/>
            <a:ext cx="15423" cy="1126067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lg" len="lg"/>
          </a:ln>
        </p:spPr>
      </p:cxnSp>
      <p:sp>
        <p:nvSpPr>
          <p:cNvPr id="95" name="Oval 11"/>
          <p:cNvSpPr>
            <a:spLocks noChangeArrowheads="1"/>
          </p:cNvSpPr>
          <p:nvPr/>
        </p:nvSpPr>
        <p:spPr bwMode="auto">
          <a:xfrm>
            <a:off x="2667000" y="3352800"/>
            <a:ext cx="711200" cy="711200"/>
          </a:xfrm>
          <a:prstGeom prst="ellipse">
            <a:avLst/>
          </a:prstGeom>
          <a:solidFill>
            <a:srgbClr val="B5EDC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96" name="AutoShape 37"/>
          <p:cNvCxnSpPr>
            <a:cxnSpLocks noChangeShapeType="1"/>
          </p:cNvCxnSpPr>
          <p:nvPr/>
        </p:nvCxnSpPr>
        <p:spPr bwMode="auto">
          <a:xfrm>
            <a:off x="6072717" y="3903133"/>
            <a:ext cx="1018116" cy="1096435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lg" len="lg"/>
          </a:ln>
        </p:spPr>
      </p:cxnSp>
      <p:sp>
        <p:nvSpPr>
          <p:cNvPr id="93" name="Oval 11"/>
          <p:cNvSpPr>
            <a:spLocks noChangeArrowheads="1"/>
          </p:cNvSpPr>
          <p:nvPr/>
        </p:nvSpPr>
        <p:spPr bwMode="auto">
          <a:xfrm>
            <a:off x="5715000" y="3251200"/>
            <a:ext cx="711200" cy="711200"/>
          </a:xfrm>
          <a:prstGeom prst="ellipse">
            <a:avLst/>
          </a:prstGeom>
          <a:solidFill>
            <a:srgbClr val="B5EDC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Depth-Limited Expectimax</a:t>
            </a:r>
          </a:p>
        </p:txBody>
      </p:sp>
      <p:sp>
        <p:nvSpPr>
          <p:cNvPr id="9219" name="AutoShape 27"/>
          <p:cNvSpPr>
            <a:spLocks noChangeArrowheads="1"/>
          </p:cNvSpPr>
          <p:nvPr/>
        </p:nvSpPr>
        <p:spPr bwMode="auto">
          <a:xfrm>
            <a:off x="5507038" y="160020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cxnSp>
        <p:nvCxnSpPr>
          <p:cNvPr id="9220" name="AutoShape 28"/>
          <p:cNvCxnSpPr>
            <a:cxnSpLocks noChangeShapeType="1"/>
            <a:stCxn id="9219" idx="3"/>
            <a:endCxn id="9226" idx="0"/>
          </p:cNvCxnSpPr>
          <p:nvPr/>
        </p:nvCxnSpPr>
        <p:spPr bwMode="auto">
          <a:xfrm flipH="1">
            <a:off x="5078413" y="1828800"/>
            <a:ext cx="571500" cy="4587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1" name="AutoShape 29"/>
          <p:cNvCxnSpPr>
            <a:cxnSpLocks noChangeShapeType="1"/>
            <a:stCxn id="9219" idx="3"/>
            <a:endCxn id="9227" idx="0"/>
          </p:cNvCxnSpPr>
          <p:nvPr/>
        </p:nvCxnSpPr>
        <p:spPr bwMode="auto">
          <a:xfrm>
            <a:off x="5649913" y="1828800"/>
            <a:ext cx="573087" cy="4587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2" name="AutoShape 30"/>
          <p:cNvCxnSpPr>
            <a:cxnSpLocks noChangeShapeType="1"/>
          </p:cNvCxnSpPr>
          <p:nvPr/>
        </p:nvCxnSpPr>
        <p:spPr bwMode="auto">
          <a:xfrm flipH="1">
            <a:off x="4791075" y="2573338"/>
            <a:ext cx="287338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3" name="AutoShape 31"/>
          <p:cNvCxnSpPr>
            <a:cxnSpLocks noChangeShapeType="1"/>
          </p:cNvCxnSpPr>
          <p:nvPr/>
        </p:nvCxnSpPr>
        <p:spPr bwMode="auto">
          <a:xfrm>
            <a:off x="5078413" y="2573338"/>
            <a:ext cx="22860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4" name="AutoShape 32"/>
          <p:cNvCxnSpPr>
            <a:cxnSpLocks noChangeShapeType="1"/>
          </p:cNvCxnSpPr>
          <p:nvPr/>
        </p:nvCxnSpPr>
        <p:spPr bwMode="auto">
          <a:xfrm flipH="1">
            <a:off x="5937250" y="2573338"/>
            <a:ext cx="28575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5" name="AutoShape 33"/>
          <p:cNvCxnSpPr>
            <a:cxnSpLocks noChangeShapeType="1"/>
          </p:cNvCxnSpPr>
          <p:nvPr/>
        </p:nvCxnSpPr>
        <p:spPr bwMode="auto">
          <a:xfrm>
            <a:off x="6223000" y="2573338"/>
            <a:ext cx="28575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26" name="Oval 34"/>
          <p:cNvSpPr>
            <a:spLocks noChangeArrowheads="1"/>
          </p:cNvSpPr>
          <p:nvPr/>
        </p:nvSpPr>
        <p:spPr bwMode="auto">
          <a:xfrm>
            <a:off x="4933950" y="2287588"/>
            <a:ext cx="287338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27" name="Oval 35"/>
          <p:cNvSpPr>
            <a:spLocks noChangeArrowheads="1"/>
          </p:cNvSpPr>
          <p:nvPr/>
        </p:nvSpPr>
        <p:spPr bwMode="auto">
          <a:xfrm>
            <a:off x="6080125" y="2287588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9228" name="Picture 3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05625" y="2287588"/>
            <a:ext cx="257175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9" name="Picture 3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15150" y="3376613"/>
            <a:ext cx="234950" cy="211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0" name="Picture 3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91338" y="1600200"/>
            <a:ext cx="257175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31" name="Oval 40"/>
          <p:cNvSpPr>
            <a:spLocks noChangeArrowheads="1"/>
          </p:cNvSpPr>
          <p:nvPr/>
        </p:nvSpPr>
        <p:spPr bwMode="auto">
          <a:xfrm>
            <a:off x="5221288" y="3319463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32" name="Oval 41"/>
          <p:cNvSpPr>
            <a:spLocks noChangeArrowheads="1"/>
          </p:cNvSpPr>
          <p:nvPr/>
        </p:nvSpPr>
        <p:spPr bwMode="auto">
          <a:xfrm>
            <a:off x="5792788" y="3319463"/>
            <a:ext cx="287337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33" name="Oval 42"/>
          <p:cNvSpPr>
            <a:spLocks noChangeArrowheads="1"/>
          </p:cNvSpPr>
          <p:nvPr/>
        </p:nvSpPr>
        <p:spPr bwMode="auto">
          <a:xfrm>
            <a:off x="6365875" y="3319463"/>
            <a:ext cx="287338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cxnSp>
        <p:nvCxnSpPr>
          <p:cNvPr id="9234" name="AutoShape 43"/>
          <p:cNvCxnSpPr>
            <a:cxnSpLocks noChangeShapeType="1"/>
          </p:cNvCxnSpPr>
          <p:nvPr/>
        </p:nvCxnSpPr>
        <p:spPr bwMode="auto">
          <a:xfrm>
            <a:off x="4800600" y="3581400"/>
            <a:ext cx="28575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35" name="Line 44"/>
          <p:cNvSpPr>
            <a:spLocks noChangeShapeType="1"/>
          </p:cNvSpPr>
          <p:nvPr/>
        </p:nvSpPr>
        <p:spPr bwMode="auto">
          <a:xfrm flipH="1">
            <a:off x="4572000" y="3581400"/>
            <a:ext cx="228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36" name="AutoShape 45"/>
          <p:cNvSpPr>
            <a:spLocks noChangeArrowheads="1"/>
          </p:cNvSpPr>
          <p:nvPr/>
        </p:nvSpPr>
        <p:spPr bwMode="auto">
          <a:xfrm>
            <a:off x="4419600" y="434340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9237" name="Picture 4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05625" y="4343400"/>
            <a:ext cx="257175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238" name="AutoShape 47"/>
          <p:cNvCxnSpPr>
            <a:cxnSpLocks noChangeShapeType="1"/>
          </p:cNvCxnSpPr>
          <p:nvPr/>
        </p:nvCxnSpPr>
        <p:spPr bwMode="auto">
          <a:xfrm rot="16200000" flipH="1">
            <a:off x="4478338" y="4665662"/>
            <a:ext cx="304800" cy="1174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39" name="Oval 39"/>
          <p:cNvSpPr>
            <a:spLocks noChangeArrowheads="1"/>
          </p:cNvSpPr>
          <p:nvPr/>
        </p:nvSpPr>
        <p:spPr bwMode="auto">
          <a:xfrm>
            <a:off x="4648200" y="3319463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40" name="AutoShape 45"/>
          <p:cNvSpPr>
            <a:spLocks noChangeArrowheads="1"/>
          </p:cNvSpPr>
          <p:nvPr/>
        </p:nvSpPr>
        <p:spPr bwMode="auto">
          <a:xfrm>
            <a:off x="4972050" y="434340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cxnSp>
        <p:nvCxnSpPr>
          <p:cNvPr id="9241" name="AutoShape 47"/>
          <p:cNvCxnSpPr>
            <a:cxnSpLocks noChangeShapeType="1"/>
          </p:cNvCxnSpPr>
          <p:nvPr/>
        </p:nvCxnSpPr>
        <p:spPr bwMode="auto">
          <a:xfrm rot="16200000" flipH="1">
            <a:off x="5035550" y="4654550"/>
            <a:ext cx="304800" cy="139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42" name="Line 48"/>
          <p:cNvSpPr>
            <a:spLocks noChangeShapeType="1"/>
          </p:cNvSpPr>
          <p:nvPr/>
        </p:nvSpPr>
        <p:spPr bwMode="auto">
          <a:xfrm flipH="1">
            <a:off x="5029200" y="4572000"/>
            <a:ext cx="889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43" name="TextBox 33"/>
          <p:cNvSpPr txBox="1">
            <a:spLocks noChangeArrowheads="1"/>
          </p:cNvSpPr>
          <p:nvPr/>
        </p:nvSpPr>
        <p:spPr bwMode="auto">
          <a:xfrm>
            <a:off x="5756275" y="4267200"/>
            <a:ext cx="3488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…</a:t>
            </a:r>
          </a:p>
        </p:txBody>
      </p:sp>
      <p:sp>
        <p:nvSpPr>
          <p:cNvPr id="9244" name="TextBox 34"/>
          <p:cNvSpPr txBox="1">
            <a:spLocks noChangeArrowheads="1"/>
          </p:cNvSpPr>
          <p:nvPr/>
        </p:nvSpPr>
        <p:spPr bwMode="auto">
          <a:xfrm>
            <a:off x="4918075" y="5105400"/>
            <a:ext cx="3488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…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343400" y="5638800"/>
            <a:ext cx="762000" cy="5334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492</a:t>
            </a:r>
          </a:p>
        </p:txBody>
      </p:sp>
      <p:sp>
        <p:nvSpPr>
          <p:cNvPr id="9246" name="Rectangle 38"/>
          <p:cNvSpPr>
            <a:spLocks noChangeArrowheads="1"/>
          </p:cNvSpPr>
          <p:nvPr/>
        </p:nvSpPr>
        <p:spPr bwMode="auto">
          <a:xfrm>
            <a:off x="5334000" y="5638800"/>
            <a:ext cx="762000" cy="5334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362</a:t>
            </a:r>
          </a:p>
        </p:txBody>
      </p:sp>
      <p:sp>
        <p:nvSpPr>
          <p:cNvPr id="9247" name="TextBox 40"/>
          <p:cNvSpPr txBox="1">
            <a:spLocks noChangeArrowheads="1"/>
          </p:cNvSpPr>
          <p:nvPr/>
        </p:nvSpPr>
        <p:spPr bwMode="auto">
          <a:xfrm>
            <a:off x="6213475" y="5649913"/>
            <a:ext cx="3488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…</a:t>
            </a:r>
          </a:p>
        </p:txBody>
      </p:sp>
      <p:sp>
        <p:nvSpPr>
          <p:cNvPr id="43" name="Freeform 42"/>
          <p:cNvSpPr/>
          <p:nvPr/>
        </p:nvSpPr>
        <p:spPr>
          <a:xfrm>
            <a:off x="4421188" y="4589463"/>
            <a:ext cx="346075" cy="1036637"/>
          </a:xfrm>
          <a:custGeom>
            <a:avLst/>
            <a:gdLst>
              <a:gd name="connsiteX0" fmla="*/ 122829 w 354842"/>
              <a:gd name="connsiteY0" fmla="*/ 0 h 1037230"/>
              <a:gd name="connsiteX1" fmla="*/ 0 w 354842"/>
              <a:gd name="connsiteY1" fmla="*/ 191068 h 1037230"/>
              <a:gd name="connsiteX2" fmla="*/ 122829 w 354842"/>
              <a:gd name="connsiteY2" fmla="*/ 545910 h 1037230"/>
              <a:gd name="connsiteX3" fmla="*/ 327546 w 354842"/>
              <a:gd name="connsiteY3" fmla="*/ 832513 h 1037230"/>
              <a:gd name="connsiteX4" fmla="*/ 286603 w 354842"/>
              <a:gd name="connsiteY4" fmla="*/ 1037230 h 1037230"/>
              <a:gd name="connsiteX0" fmla="*/ 122829 w 354842"/>
              <a:gd name="connsiteY0" fmla="*/ 0 h 1037230"/>
              <a:gd name="connsiteX1" fmla="*/ 0 w 354842"/>
              <a:gd name="connsiteY1" fmla="*/ 419668 h 1037230"/>
              <a:gd name="connsiteX2" fmla="*/ 122829 w 354842"/>
              <a:gd name="connsiteY2" fmla="*/ 545910 h 1037230"/>
              <a:gd name="connsiteX3" fmla="*/ 327546 w 354842"/>
              <a:gd name="connsiteY3" fmla="*/ 832513 h 1037230"/>
              <a:gd name="connsiteX4" fmla="*/ 286603 w 354842"/>
              <a:gd name="connsiteY4" fmla="*/ 1037230 h 1037230"/>
              <a:gd name="connsiteX0" fmla="*/ 148229 w 355220"/>
              <a:gd name="connsiteY0" fmla="*/ 0 h 1037230"/>
              <a:gd name="connsiteX1" fmla="*/ 25400 w 355220"/>
              <a:gd name="connsiteY1" fmla="*/ 419668 h 1037230"/>
              <a:gd name="connsiteX2" fmla="*/ 300629 w 355220"/>
              <a:gd name="connsiteY2" fmla="*/ 545910 h 1037230"/>
              <a:gd name="connsiteX3" fmla="*/ 352946 w 355220"/>
              <a:gd name="connsiteY3" fmla="*/ 832513 h 1037230"/>
              <a:gd name="connsiteX4" fmla="*/ 312003 w 355220"/>
              <a:gd name="connsiteY4" fmla="*/ 1037230 h 1037230"/>
              <a:gd name="connsiteX0" fmla="*/ 148229 w 346122"/>
              <a:gd name="connsiteY0" fmla="*/ 0 h 1037230"/>
              <a:gd name="connsiteX1" fmla="*/ 25400 w 346122"/>
              <a:gd name="connsiteY1" fmla="*/ 419668 h 1037230"/>
              <a:gd name="connsiteX2" fmla="*/ 300629 w 346122"/>
              <a:gd name="connsiteY2" fmla="*/ 545910 h 1037230"/>
              <a:gd name="connsiteX3" fmla="*/ 200546 w 346122"/>
              <a:gd name="connsiteY3" fmla="*/ 832513 h 1037230"/>
              <a:gd name="connsiteX4" fmla="*/ 312003 w 346122"/>
              <a:gd name="connsiteY4" fmla="*/ 1037230 h 103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122" h="1037230">
                <a:moveTo>
                  <a:pt x="148229" y="0"/>
                </a:moveTo>
                <a:cubicBezTo>
                  <a:pt x="86814" y="50041"/>
                  <a:pt x="0" y="328683"/>
                  <a:pt x="25400" y="419668"/>
                </a:cubicBezTo>
                <a:cubicBezTo>
                  <a:pt x="50800" y="510653"/>
                  <a:pt x="271438" y="477103"/>
                  <a:pt x="300629" y="545910"/>
                </a:cubicBezTo>
                <a:cubicBezTo>
                  <a:pt x="329820" y="614718"/>
                  <a:pt x="198650" y="750626"/>
                  <a:pt x="200546" y="832513"/>
                </a:cubicBezTo>
                <a:cubicBezTo>
                  <a:pt x="202442" y="914400"/>
                  <a:pt x="346122" y="975815"/>
                  <a:pt x="312003" y="103723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343400" y="434340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400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953000" y="434340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300</a:t>
            </a:r>
          </a:p>
        </p:txBody>
      </p:sp>
      <p:sp>
        <p:nvSpPr>
          <p:cNvPr id="42" name="Rounded Rectangular Callout 41"/>
          <p:cNvSpPr/>
          <p:nvPr/>
        </p:nvSpPr>
        <p:spPr>
          <a:xfrm>
            <a:off x="5638800" y="3962400"/>
            <a:ext cx="2133600" cy="1600200"/>
          </a:xfrm>
          <a:prstGeom prst="wedgeRoundRectCallout">
            <a:avLst>
              <a:gd name="adj1" fmla="val -59213"/>
              <a:gd name="adj2" fmla="val -17670"/>
              <a:gd name="adj3" fmla="val 16667"/>
            </a:avLst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Estimate of true </a:t>
            </a:r>
            <a:r>
              <a:rPr lang="en-US" dirty="0" err="1">
                <a:latin typeface="Calibri"/>
                <a:cs typeface="Calibri"/>
              </a:rPr>
              <a:t>expectimax</a:t>
            </a:r>
            <a:r>
              <a:rPr lang="en-US" dirty="0">
                <a:latin typeface="Calibri"/>
                <a:cs typeface="Calibri"/>
              </a:rPr>
              <a:t> value (which would require a lot of work to compute)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  <p:bldP spid="4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63700" y="1524000"/>
            <a:ext cx="4065899" cy="46549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Probabilities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0" y="3048000"/>
            <a:ext cx="1662739" cy="1568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28333" y="1356197"/>
            <a:ext cx="1535600" cy="15970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318" y="4826203"/>
            <a:ext cx="1554162" cy="176965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Reminder: Probabilities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000" dirty="0"/>
              <a:t>A </a:t>
            </a:r>
            <a:r>
              <a:rPr lang="en-US" sz="2000" dirty="0">
                <a:solidFill>
                  <a:srgbClr val="CC0000"/>
                </a:solidFill>
              </a:rPr>
              <a:t>random variable</a:t>
            </a:r>
            <a:r>
              <a:rPr lang="en-US" sz="2000" dirty="0"/>
              <a:t> represents an event whose outcome is unknown</a:t>
            </a:r>
          </a:p>
          <a:p>
            <a:pPr>
              <a:lnSpc>
                <a:spcPct val="80000"/>
              </a:lnSpc>
            </a:pPr>
            <a:r>
              <a:rPr lang="en-US" sz="2000" dirty="0"/>
              <a:t>A </a:t>
            </a:r>
            <a:r>
              <a:rPr lang="en-US" sz="2000" dirty="0">
                <a:solidFill>
                  <a:srgbClr val="CC0000"/>
                </a:solidFill>
              </a:rPr>
              <a:t>probability distribution</a:t>
            </a:r>
            <a:r>
              <a:rPr lang="en-US" sz="2000" dirty="0"/>
              <a:t> is an assignment of weights to outcomes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dirty="0"/>
              <a:t>Example: Traffic on freeway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Random variable: T = whether there’s traffic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Outcomes: T in {none, light, heavy}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Distribution: P(T=none) = 0.25, P(T=light) = 0.50, P(T=heavy) = 0.25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dirty="0"/>
              <a:t>Some laws of probability (more later):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Probabilities are always non-negative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Probabilities over all possible outcomes sum to one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dirty="0"/>
              <a:t>As we get more evidence, probabilities may change: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P(T=heavy) = 0.25, P(T=heavy | Hour=8am) = 0.60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We’ll talk about methods for reasoning and updating probabilities later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287000" y="1905000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0.25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287000" y="3657600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0.50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7000" y="5511225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0.25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71519" y="4826203"/>
            <a:ext cx="1554162" cy="172699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6800" y="4800600"/>
            <a:ext cx="1643063" cy="154983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89154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600" dirty="0"/>
              <a:t>The expected value of a function of a random variable is the average, weighted by the probability distribution over outcomes</a:t>
            </a:r>
          </a:p>
          <a:p>
            <a:pPr lvl="4"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2600" dirty="0"/>
              <a:t>Example: How long to get to the airport?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2">
              <a:lnSpc>
                <a:spcPct val="90000"/>
              </a:lnSpc>
            </a:pPr>
            <a:endParaRPr lang="en-US" sz="2000" dirty="0"/>
          </a:p>
        </p:txBody>
      </p:sp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0963" y="4813148"/>
            <a:ext cx="1535600" cy="15970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07076" y="1212791"/>
            <a:ext cx="3108698" cy="19876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Reminder: Expectations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97824" y="42298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0.25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83824" y="42298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0.50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69824" y="42298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0.25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1824" y="4229833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Probability: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97824" y="35440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20 min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83824" y="35440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30 min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69824" y="35440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60 min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1824" y="3544033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Time: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8991600" y="3686253"/>
            <a:ext cx="838200" cy="914400"/>
          </a:xfrm>
          <a:prstGeom prst="rightArrow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10800" y="3848833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35 min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76600" y="3914853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62600" y="3914853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48600" y="3914853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19600" y="3762453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+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29400" y="3762453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+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  <p:bldP spid="15" grpId="0"/>
      <p:bldP spid="16" grpId="0"/>
      <p:bldP spid="17" grpId="0"/>
      <p:bldP spid="18" grpId="0"/>
      <p:bldP spid="19" grpId="0" animBg="1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72390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In </a:t>
            </a:r>
            <a:r>
              <a:rPr lang="en-US" sz="2400" dirty="0" err="1">
                <a:latin typeface="Calibri"/>
                <a:cs typeface="Calibri"/>
              </a:rPr>
              <a:t>expectimax</a:t>
            </a:r>
            <a:r>
              <a:rPr lang="en-US" sz="2400" dirty="0">
                <a:latin typeface="Calibri"/>
                <a:cs typeface="Calibri"/>
              </a:rPr>
              <a:t> search, we have a probabilistic model of how the opponent (or environment) will behave in any state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Model could be a simple uniform distribution (roll a die)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Model could be sophisticated and require a great deal of computation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We have a chance node for any outcome out of our control: opponent or environment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The model might say that adversarial actions are likely!</a:t>
            </a: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For now, assume each chance node magically comes along with probabilities that specify the distribution over its outcomes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What Probabilities to Use?</a:t>
            </a:r>
          </a:p>
        </p:txBody>
      </p:sp>
      <p:grpSp>
        <p:nvGrpSpPr>
          <p:cNvPr id="11268" name="Group 50"/>
          <p:cNvGrpSpPr>
            <a:grpSpLocks/>
          </p:cNvGrpSpPr>
          <p:nvPr/>
        </p:nvGrpSpPr>
        <p:grpSpPr bwMode="auto">
          <a:xfrm>
            <a:off x="8382000" y="1676400"/>
            <a:ext cx="2819400" cy="3733800"/>
            <a:chOff x="3408" y="1248"/>
            <a:chExt cx="1776" cy="2352"/>
          </a:xfrm>
        </p:grpSpPr>
        <p:sp>
          <p:nvSpPr>
            <p:cNvPr id="11271" name="AutoShape 27"/>
            <p:cNvSpPr>
              <a:spLocks noChangeArrowheads="1"/>
            </p:cNvSpPr>
            <p:nvPr/>
          </p:nvSpPr>
          <p:spPr bwMode="auto">
            <a:xfrm>
              <a:off x="4141" y="1248"/>
              <a:ext cx="180" cy="144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1272" name="AutoShape 28"/>
            <p:cNvCxnSpPr>
              <a:cxnSpLocks noChangeShapeType="1"/>
              <a:stCxn id="11271" idx="3"/>
              <a:endCxn id="11278" idx="0"/>
            </p:cNvCxnSpPr>
            <p:nvPr/>
          </p:nvCxnSpPr>
          <p:spPr bwMode="auto">
            <a:xfrm flipH="1">
              <a:off x="3871" y="1392"/>
              <a:ext cx="360" cy="2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3" name="AutoShape 29"/>
            <p:cNvCxnSpPr>
              <a:cxnSpLocks noChangeShapeType="1"/>
              <a:stCxn id="11271" idx="3"/>
              <a:endCxn id="11279" idx="0"/>
            </p:cNvCxnSpPr>
            <p:nvPr/>
          </p:nvCxnSpPr>
          <p:spPr bwMode="auto">
            <a:xfrm>
              <a:off x="4231" y="1392"/>
              <a:ext cx="361" cy="2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4" name="AutoShape 30"/>
            <p:cNvCxnSpPr>
              <a:cxnSpLocks noChangeShapeType="1"/>
            </p:cNvCxnSpPr>
            <p:nvPr/>
          </p:nvCxnSpPr>
          <p:spPr bwMode="auto">
            <a:xfrm flipH="1">
              <a:off x="3690" y="1861"/>
              <a:ext cx="181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5" name="AutoShape 31"/>
            <p:cNvCxnSpPr>
              <a:cxnSpLocks noChangeShapeType="1"/>
            </p:cNvCxnSpPr>
            <p:nvPr/>
          </p:nvCxnSpPr>
          <p:spPr bwMode="auto">
            <a:xfrm>
              <a:off x="3871" y="1861"/>
              <a:ext cx="144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6" name="AutoShape 32"/>
            <p:cNvCxnSpPr>
              <a:cxnSpLocks noChangeShapeType="1"/>
            </p:cNvCxnSpPr>
            <p:nvPr/>
          </p:nvCxnSpPr>
          <p:spPr bwMode="auto">
            <a:xfrm flipH="1">
              <a:off x="4412" y="1861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7" name="AutoShape 33"/>
            <p:cNvCxnSpPr>
              <a:cxnSpLocks noChangeShapeType="1"/>
            </p:cNvCxnSpPr>
            <p:nvPr/>
          </p:nvCxnSpPr>
          <p:spPr bwMode="auto">
            <a:xfrm>
              <a:off x="4592" y="1861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278" name="Oval 34"/>
            <p:cNvSpPr>
              <a:spLocks noChangeArrowheads="1"/>
            </p:cNvSpPr>
            <p:nvPr/>
          </p:nvSpPr>
          <p:spPr bwMode="auto">
            <a:xfrm>
              <a:off x="3780" y="1681"/>
              <a:ext cx="181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79" name="Oval 35"/>
            <p:cNvSpPr>
              <a:spLocks noChangeArrowheads="1"/>
            </p:cNvSpPr>
            <p:nvPr/>
          </p:nvSpPr>
          <p:spPr bwMode="auto">
            <a:xfrm>
              <a:off x="4502" y="1681"/>
              <a:ext cx="180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pic>
          <p:nvPicPr>
            <p:cNvPr id="11280" name="Picture 3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22" y="1681"/>
              <a:ext cx="162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81" name="Picture 3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28" y="2367"/>
              <a:ext cx="148" cy="1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82" name="Picture 3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13" y="1248"/>
              <a:ext cx="162" cy="1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83" name="Oval 40"/>
            <p:cNvSpPr>
              <a:spLocks noChangeArrowheads="1"/>
            </p:cNvSpPr>
            <p:nvPr/>
          </p:nvSpPr>
          <p:spPr bwMode="auto">
            <a:xfrm>
              <a:off x="3961" y="2331"/>
              <a:ext cx="180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84" name="Oval 41"/>
            <p:cNvSpPr>
              <a:spLocks noChangeArrowheads="1"/>
            </p:cNvSpPr>
            <p:nvPr/>
          </p:nvSpPr>
          <p:spPr bwMode="auto">
            <a:xfrm>
              <a:off x="4321" y="2331"/>
              <a:ext cx="181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85" name="Oval 42"/>
            <p:cNvSpPr>
              <a:spLocks noChangeArrowheads="1"/>
            </p:cNvSpPr>
            <p:nvPr/>
          </p:nvSpPr>
          <p:spPr bwMode="auto">
            <a:xfrm>
              <a:off x="4682" y="2331"/>
              <a:ext cx="181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1286" name="AutoShape 43"/>
            <p:cNvCxnSpPr>
              <a:cxnSpLocks noChangeShapeType="1"/>
            </p:cNvCxnSpPr>
            <p:nvPr/>
          </p:nvCxnSpPr>
          <p:spPr bwMode="auto">
            <a:xfrm>
              <a:off x="3696" y="2496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287" name="Line 44"/>
            <p:cNvSpPr>
              <a:spLocks noChangeShapeType="1"/>
            </p:cNvSpPr>
            <p:nvPr/>
          </p:nvSpPr>
          <p:spPr bwMode="auto">
            <a:xfrm flipH="1">
              <a:off x="3552" y="2496"/>
              <a:ext cx="14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88" name="AutoShape 45"/>
            <p:cNvSpPr>
              <a:spLocks noChangeArrowheads="1"/>
            </p:cNvSpPr>
            <p:nvPr/>
          </p:nvSpPr>
          <p:spPr bwMode="auto">
            <a:xfrm>
              <a:off x="3456" y="2976"/>
              <a:ext cx="180" cy="144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pic>
          <p:nvPicPr>
            <p:cNvPr id="11289" name="Picture 4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22" y="2976"/>
              <a:ext cx="162" cy="1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1290" name="AutoShape 47"/>
            <p:cNvCxnSpPr>
              <a:cxnSpLocks noChangeShapeType="1"/>
            </p:cNvCxnSpPr>
            <p:nvPr/>
          </p:nvCxnSpPr>
          <p:spPr bwMode="auto">
            <a:xfrm>
              <a:off x="3552" y="3120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291" name="Line 48"/>
            <p:cNvSpPr>
              <a:spLocks noChangeShapeType="1"/>
            </p:cNvSpPr>
            <p:nvPr/>
          </p:nvSpPr>
          <p:spPr bwMode="auto">
            <a:xfrm flipH="1">
              <a:off x="3408" y="3120"/>
              <a:ext cx="14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92" name="Oval 39"/>
            <p:cNvSpPr>
              <a:spLocks noChangeArrowheads="1"/>
            </p:cNvSpPr>
            <p:nvPr/>
          </p:nvSpPr>
          <p:spPr bwMode="auto">
            <a:xfrm>
              <a:off x="3600" y="2331"/>
              <a:ext cx="180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11269" name="Text Box 51"/>
          <p:cNvSpPr txBox="1">
            <a:spLocks noChangeArrowheads="1"/>
          </p:cNvSpPr>
          <p:nvPr/>
        </p:nvSpPr>
        <p:spPr bwMode="auto">
          <a:xfrm>
            <a:off x="8077200" y="5715000"/>
            <a:ext cx="38862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solidFill>
                  <a:srgbClr val="CC0000"/>
                </a:solidFill>
                <a:latin typeface="Calibri"/>
                <a:cs typeface="Calibri"/>
              </a:rPr>
              <a:t>Having a probabilistic belief about another agent’s action does not mean that the agent is flipping any coins!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46706" y="1519387"/>
            <a:ext cx="2206625" cy="22733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Informed Probabilities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Let’s say you know that your opponent is actually running a depth 2 </a:t>
            </a:r>
            <a:r>
              <a:rPr lang="en-US" sz="2400" dirty="0" err="1"/>
              <a:t>minimax</a:t>
            </a:r>
            <a:r>
              <a:rPr lang="en-US" sz="2400" dirty="0"/>
              <a:t>, using the result 80% of the time, and moving randomly otherwise</a:t>
            </a:r>
          </a:p>
          <a:p>
            <a:r>
              <a:rPr lang="en-US" sz="2400" dirty="0"/>
              <a:t>Question: What tree search should you use?  </a:t>
            </a:r>
          </a:p>
          <a:p>
            <a:endParaRPr lang="en-US" sz="2400" dirty="0"/>
          </a:p>
        </p:txBody>
      </p:sp>
      <p:sp>
        <p:nvSpPr>
          <p:cNvPr id="29" name="Cloud Callout 28"/>
          <p:cNvSpPr/>
          <p:nvPr/>
        </p:nvSpPr>
        <p:spPr>
          <a:xfrm>
            <a:off x="533400" y="3352800"/>
            <a:ext cx="2286000" cy="2362200"/>
          </a:xfrm>
          <a:prstGeom prst="cloudCallout">
            <a:avLst>
              <a:gd name="adj1" fmla="val 85321"/>
              <a:gd name="adj2" fmla="val -25814"/>
            </a:avLst>
          </a:prstGeom>
          <a:solidFill>
            <a:srgbClr val="B5ED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/>
          <p:cNvGrpSpPr/>
          <p:nvPr/>
        </p:nvGrpSpPr>
        <p:grpSpPr>
          <a:xfrm>
            <a:off x="914400" y="3886200"/>
            <a:ext cx="1524000" cy="943442"/>
            <a:chOff x="7620000" y="2801226"/>
            <a:chExt cx="3352800" cy="2075574"/>
          </a:xfrm>
        </p:grpSpPr>
        <p:sp>
          <p:nvSpPr>
            <p:cNvPr id="40" name="AutoShape 5"/>
            <p:cNvSpPr>
              <a:spLocks noChangeArrowheads="1"/>
            </p:cNvSpPr>
            <p:nvPr/>
          </p:nvSpPr>
          <p:spPr bwMode="auto">
            <a:xfrm>
              <a:off x="8229600" y="3429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41" name="AutoShape 6"/>
            <p:cNvSpPr>
              <a:spLocks noChangeArrowheads="1"/>
            </p:cNvSpPr>
            <p:nvPr/>
          </p:nvSpPr>
          <p:spPr bwMode="auto">
            <a:xfrm rot="10800000">
              <a:off x="78486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42" name="AutoShape 7"/>
            <p:cNvSpPr>
              <a:spLocks noChangeArrowheads="1"/>
            </p:cNvSpPr>
            <p:nvPr/>
          </p:nvSpPr>
          <p:spPr bwMode="auto">
            <a:xfrm rot="10800000">
              <a:off x="86106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43" name="AutoShape 12"/>
            <p:cNvCxnSpPr>
              <a:cxnSpLocks noChangeShapeType="1"/>
              <a:stCxn id="40" idx="3"/>
              <a:endCxn id="41" idx="3"/>
            </p:cNvCxnSpPr>
            <p:nvPr/>
          </p:nvCxnSpPr>
          <p:spPr bwMode="auto">
            <a:xfrm flipH="1">
              <a:off x="80391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4" name="AutoShape 13"/>
            <p:cNvCxnSpPr>
              <a:cxnSpLocks noChangeShapeType="1"/>
              <a:stCxn id="40" idx="3"/>
              <a:endCxn id="42" idx="3"/>
            </p:cNvCxnSpPr>
            <p:nvPr/>
          </p:nvCxnSpPr>
          <p:spPr bwMode="auto">
            <a:xfrm>
              <a:off x="84201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49" name="AutoShape 5"/>
            <p:cNvSpPr>
              <a:spLocks noChangeArrowheads="1"/>
            </p:cNvSpPr>
            <p:nvPr/>
          </p:nvSpPr>
          <p:spPr bwMode="auto">
            <a:xfrm>
              <a:off x="9982200" y="3429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50" name="AutoShape 6"/>
            <p:cNvSpPr>
              <a:spLocks noChangeArrowheads="1"/>
            </p:cNvSpPr>
            <p:nvPr/>
          </p:nvSpPr>
          <p:spPr bwMode="auto">
            <a:xfrm rot="10800000">
              <a:off x="96012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51" name="AutoShape 7"/>
            <p:cNvSpPr>
              <a:spLocks noChangeArrowheads="1"/>
            </p:cNvSpPr>
            <p:nvPr/>
          </p:nvSpPr>
          <p:spPr bwMode="auto">
            <a:xfrm rot="10800000">
              <a:off x="103632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52" name="AutoShape 12"/>
            <p:cNvCxnSpPr>
              <a:cxnSpLocks noChangeShapeType="1"/>
              <a:stCxn id="49" idx="3"/>
              <a:endCxn id="50" idx="3"/>
            </p:cNvCxnSpPr>
            <p:nvPr/>
          </p:nvCxnSpPr>
          <p:spPr bwMode="auto">
            <a:xfrm flipH="1">
              <a:off x="97917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3" name="AutoShape 13"/>
            <p:cNvCxnSpPr>
              <a:cxnSpLocks noChangeShapeType="1"/>
              <a:stCxn id="49" idx="3"/>
              <a:endCxn id="51" idx="3"/>
            </p:cNvCxnSpPr>
            <p:nvPr/>
          </p:nvCxnSpPr>
          <p:spPr bwMode="auto">
            <a:xfrm>
              <a:off x="101727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4" name="AutoShape 12"/>
            <p:cNvCxnSpPr>
              <a:cxnSpLocks noChangeShapeType="1"/>
              <a:stCxn id="58" idx="0"/>
              <a:endCxn id="40" idx="0"/>
            </p:cNvCxnSpPr>
            <p:nvPr/>
          </p:nvCxnSpPr>
          <p:spPr bwMode="auto">
            <a:xfrm flipH="1">
              <a:off x="8420100" y="3106025"/>
              <a:ext cx="838200" cy="32297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5" name="AutoShape 13"/>
            <p:cNvCxnSpPr>
              <a:cxnSpLocks noChangeShapeType="1"/>
              <a:stCxn id="58" idx="0"/>
              <a:endCxn id="49" idx="0"/>
            </p:cNvCxnSpPr>
            <p:nvPr/>
          </p:nvCxnSpPr>
          <p:spPr bwMode="auto">
            <a:xfrm>
              <a:off x="9258300" y="3106025"/>
              <a:ext cx="914399" cy="322973"/>
            </a:xfrm>
            <a:prstGeom prst="straightConnector1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</p:cxnSp>
        <p:sp>
          <p:nvSpPr>
            <p:cNvPr id="58" name="AutoShape 7"/>
            <p:cNvSpPr>
              <a:spLocks noChangeArrowheads="1"/>
            </p:cNvSpPr>
            <p:nvPr/>
          </p:nvSpPr>
          <p:spPr bwMode="auto">
            <a:xfrm rot="10800000">
              <a:off x="9067800" y="2801226"/>
              <a:ext cx="381000" cy="304799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61" name="AutoShape 5"/>
            <p:cNvSpPr>
              <a:spLocks noChangeArrowheads="1"/>
            </p:cNvSpPr>
            <p:nvPr/>
          </p:nvSpPr>
          <p:spPr bwMode="auto">
            <a:xfrm>
              <a:off x="76200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62" name="AutoShape 5"/>
            <p:cNvSpPr>
              <a:spLocks noChangeArrowheads="1"/>
            </p:cNvSpPr>
            <p:nvPr/>
          </p:nvSpPr>
          <p:spPr bwMode="auto">
            <a:xfrm>
              <a:off x="80010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63" name="AutoShape 12"/>
            <p:cNvCxnSpPr>
              <a:cxnSpLocks noChangeShapeType="1"/>
              <a:stCxn id="41" idx="0"/>
              <a:endCxn id="61" idx="0"/>
            </p:cNvCxnSpPr>
            <p:nvPr/>
          </p:nvCxnSpPr>
          <p:spPr bwMode="auto">
            <a:xfrm flipH="1">
              <a:off x="78105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4" name="AutoShape 13"/>
            <p:cNvCxnSpPr>
              <a:cxnSpLocks noChangeShapeType="1"/>
              <a:stCxn id="41" idx="0"/>
              <a:endCxn id="62" idx="0"/>
            </p:cNvCxnSpPr>
            <p:nvPr/>
          </p:nvCxnSpPr>
          <p:spPr bwMode="auto">
            <a:xfrm>
              <a:off x="80391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70" name="AutoShape 5"/>
            <p:cNvSpPr>
              <a:spLocks noChangeArrowheads="1"/>
            </p:cNvSpPr>
            <p:nvPr/>
          </p:nvSpPr>
          <p:spPr bwMode="auto">
            <a:xfrm>
              <a:off x="84582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71" name="AutoShape 5"/>
            <p:cNvSpPr>
              <a:spLocks noChangeArrowheads="1"/>
            </p:cNvSpPr>
            <p:nvPr/>
          </p:nvSpPr>
          <p:spPr bwMode="auto">
            <a:xfrm>
              <a:off x="88392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72" name="AutoShape 12"/>
            <p:cNvCxnSpPr>
              <a:cxnSpLocks noChangeShapeType="1"/>
              <a:stCxn id="42" idx="0"/>
              <a:endCxn id="70" idx="0"/>
            </p:cNvCxnSpPr>
            <p:nvPr/>
          </p:nvCxnSpPr>
          <p:spPr bwMode="auto">
            <a:xfrm flipH="1">
              <a:off x="86487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3" name="AutoShape 13"/>
            <p:cNvCxnSpPr>
              <a:cxnSpLocks noChangeShapeType="1"/>
              <a:stCxn id="42" idx="0"/>
              <a:endCxn id="71" idx="0"/>
            </p:cNvCxnSpPr>
            <p:nvPr/>
          </p:nvCxnSpPr>
          <p:spPr bwMode="auto">
            <a:xfrm>
              <a:off x="88011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76" name="AutoShape 5"/>
            <p:cNvSpPr>
              <a:spLocks noChangeArrowheads="1"/>
            </p:cNvSpPr>
            <p:nvPr/>
          </p:nvSpPr>
          <p:spPr bwMode="auto">
            <a:xfrm>
              <a:off x="93726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77" name="AutoShape 5"/>
            <p:cNvSpPr>
              <a:spLocks noChangeArrowheads="1"/>
            </p:cNvSpPr>
            <p:nvPr/>
          </p:nvSpPr>
          <p:spPr bwMode="auto">
            <a:xfrm>
              <a:off x="97536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78" name="AutoShape 12"/>
            <p:cNvCxnSpPr>
              <a:cxnSpLocks noChangeShapeType="1"/>
              <a:endCxn id="76" idx="0"/>
            </p:cNvCxnSpPr>
            <p:nvPr/>
          </p:nvCxnSpPr>
          <p:spPr bwMode="auto">
            <a:xfrm flipH="1">
              <a:off x="95631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9" name="AutoShape 13"/>
            <p:cNvCxnSpPr>
              <a:cxnSpLocks noChangeShapeType="1"/>
              <a:endCxn id="77" idx="0"/>
            </p:cNvCxnSpPr>
            <p:nvPr/>
          </p:nvCxnSpPr>
          <p:spPr bwMode="auto">
            <a:xfrm>
              <a:off x="97917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80" name="AutoShape 5"/>
            <p:cNvSpPr>
              <a:spLocks noChangeArrowheads="1"/>
            </p:cNvSpPr>
            <p:nvPr/>
          </p:nvSpPr>
          <p:spPr bwMode="auto">
            <a:xfrm>
              <a:off x="102108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81" name="AutoShape 5"/>
            <p:cNvSpPr>
              <a:spLocks noChangeArrowheads="1"/>
            </p:cNvSpPr>
            <p:nvPr/>
          </p:nvSpPr>
          <p:spPr bwMode="auto">
            <a:xfrm>
              <a:off x="105918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82" name="AutoShape 12"/>
            <p:cNvCxnSpPr>
              <a:cxnSpLocks noChangeShapeType="1"/>
              <a:endCxn id="80" idx="0"/>
            </p:cNvCxnSpPr>
            <p:nvPr/>
          </p:nvCxnSpPr>
          <p:spPr bwMode="auto">
            <a:xfrm flipH="1">
              <a:off x="104013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3" name="AutoShape 13"/>
            <p:cNvCxnSpPr>
              <a:cxnSpLocks noChangeShapeType="1"/>
              <a:endCxn id="81" idx="0"/>
            </p:cNvCxnSpPr>
            <p:nvPr/>
          </p:nvCxnSpPr>
          <p:spPr bwMode="auto">
            <a:xfrm>
              <a:off x="105537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86" name="TextBox 85"/>
          <p:cNvSpPr txBox="1"/>
          <p:nvPr/>
        </p:nvSpPr>
        <p:spPr>
          <a:xfrm>
            <a:off x="3285392" y="41148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0.1          0.9</a:t>
            </a:r>
          </a:p>
        </p:txBody>
      </p:sp>
      <p:sp>
        <p:nvSpPr>
          <p:cNvPr id="88" name="Content Placeholder 2"/>
          <p:cNvSpPr txBox="1">
            <a:spLocks/>
          </p:cNvSpPr>
          <p:nvPr/>
        </p:nvSpPr>
        <p:spPr bwMode="auto">
          <a:xfrm>
            <a:off x="5943600" y="3047999"/>
            <a:ext cx="5918200" cy="3230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Answer: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Expectimax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!</a:t>
            </a:r>
            <a:endParaRPr lang="en-US" sz="2400" kern="0" noProof="0" dirty="0">
              <a:solidFill>
                <a:schemeClr val="accent2"/>
              </a:solidFill>
              <a:latin typeface="Calibri" pitchFamily="34" charset="0"/>
            </a:endParaRPr>
          </a:p>
          <a:p>
            <a:pPr marL="800082" lvl="1" indent="-342882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noProof="0" dirty="0">
                <a:latin typeface="Calibri" pitchFamily="34" charset="0"/>
              </a:rPr>
              <a:t>To figure out EACH chance node’s probabilities, you have to run a simulation of your opponent</a:t>
            </a:r>
          </a:p>
          <a:p>
            <a:pPr marL="800082" lvl="1" indent="-342882">
              <a:spcBef>
                <a:spcPct val="20000"/>
              </a:spcBef>
              <a:buFont typeface="Wingdings" pitchFamily="2" charset="2"/>
              <a:buChar char="§"/>
            </a:pPr>
            <a:r>
              <a:rPr kumimoji="0" lang="en-US" sz="2000" b="0" i="0" u="none" strike="noStrike" kern="0" cap="none" spc="0" normalizeH="0" baseline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This</a:t>
            </a:r>
            <a:r>
              <a:rPr kumimoji="0" lang="en-US" sz="2000" b="0" i="0" u="none" strike="noStrike" kern="0" cap="none" spc="0" normalizeH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kind of thing gets very slow very quickly</a:t>
            </a:r>
          </a:p>
          <a:p>
            <a:pPr marL="800082" lvl="1" indent="-342882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</a:rPr>
              <a:t>Even worse if you have to simulate your opponent simulating you…</a:t>
            </a:r>
          </a:p>
          <a:p>
            <a:pPr marL="800082" lvl="1" indent="-342882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noProof="0" dirty="0">
                <a:latin typeface="Calibri" pitchFamily="34" charset="0"/>
              </a:rPr>
              <a:t>… except for </a:t>
            </a:r>
            <a:r>
              <a:rPr lang="en-US" sz="2000" kern="0" noProof="0" dirty="0" err="1">
                <a:latin typeface="Calibri" pitchFamily="34" charset="0"/>
              </a:rPr>
              <a:t>minimax</a:t>
            </a:r>
            <a:r>
              <a:rPr lang="en-US" sz="2000" kern="0" noProof="0" dirty="0">
                <a:latin typeface="Calibri" pitchFamily="34" charset="0"/>
              </a:rPr>
              <a:t>, which</a:t>
            </a:r>
            <a:r>
              <a:rPr lang="en-US" sz="2000" kern="0" dirty="0">
                <a:latin typeface="Calibri" pitchFamily="34" charset="0"/>
              </a:rPr>
              <a:t> has the nice property that it all collapses into one game tree</a:t>
            </a:r>
            <a:endParaRPr lang="en-US" sz="2000" kern="0" noProof="0" dirty="0">
              <a:latin typeface="Calibri" pitchFamily="34" charset="0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3429000" y="3048000"/>
            <a:ext cx="2133600" cy="2286000"/>
            <a:chOff x="3429000" y="3048000"/>
            <a:chExt cx="2133600" cy="2286000"/>
          </a:xfrm>
        </p:grpSpPr>
        <p:sp>
          <p:nvSpPr>
            <p:cNvPr id="4" name="AutoShape 27"/>
            <p:cNvSpPr>
              <a:spLocks noChangeArrowheads="1"/>
            </p:cNvSpPr>
            <p:nvPr/>
          </p:nvSpPr>
          <p:spPr bwMode="auto">
            <a:xfrm>
              <a:off x="4364038" y="3048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5" name="AutoShape 28"/>
            <p:cNvCxnSpPr>
              <a:cxnSpLocks noChangeShapeType="1"/>
              <a:stCxn id="4" idx="3"/>
              <a:endCxn id="11" idx="0"/>
            </p:cNvCxnSpPr>
            <p:nvPr/>
          </p:nvCxnSpPr>
          <p:spPr bwMode="auto">
            <a:xfrm flipH="1">
              <a:off x="3935413" y="3276600"/>
              <a:ext cx="571500" cy="4587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" name="AutoShape 29"/>
            <p:cNvCxnSpPr>
              <a:cxnSpLocks noChangeShapeType="1"/>
              <a:stCxn id="4" idx="3"/>
              <a:endCxn id="12" idx="0"/>
            </p:cNvCxnSpPr>
            <p:nvPr/>
          </p:nvCxnSpPr>
          <p:spPr bwMode="auto">
            <a:xfrm>
              <a:off x="4506913" y="3276600"/>
              <a:ext cx="573087" cy="4587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" name="AutoShape 30"/>
            <p:cNvCxnSpPr>
              <a:cxnSpLocks noChangeShapeType="1"/>
              <a:stCxn id="11" idx="4"/>
              <a:endCxn id="18" idx="0"/>
            </p:cNvCxnSpPr>
            <p:nvPr/>
          </p:nvCxnSpPr>
          <p:spPr bwMode="auto">
            <a:xfrm flipH="1">
              <a:off x="3648075" y="4021138"/>
              <a:ext cx="286544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" name="AutoShape 31"/>
            <p:cNvCxnSpPr>
              <a:cxnSpLocks noChangeShapeType="1"/>
              <a:stCxn id="11" idx="4"/>
              <a:endCxn id="21" idx="0"/>
            </p:cNvCxnSpPr>
            <p:nvPr/>
          </p:nvCxnSpPr>
          <p:spPr bwMode="auto">
            <a:xfrm>
              <a:off x="3934619" y="4021138"/>
              <a:ext cx="246856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" name="AutoShape 32"/>
            <p:cNvCxnSpPr>
              <a:cxnSpLocks noChangeShapeType="1"/>
              <a:stCxn id="12" idx="4"/>
              <a:endCxn id="27" idx="0"/>
            </p:cNvCxnSpPr>
            <p:nvPr/>
          </p:nvCxnSpPr>
          <p:spPr bwMode="auto">
            <a:xfrm flipH="1">
              <a:off x="4810125" y="4021138"/>
              <a:ext cx="269875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" name="AutoShape 33"/>
            <p:cNvCxnSpPr>
              <a:cxnSpLocks noChangeShapeType="1"/>
              <a:stCxn id="12" idx="4"/>
              <a:endCxn id="28" idx="0"/>
            </p:cNvCxnSpPr>
            <p:nvPr/>
          </p:nvCxnSpPr>
          <p:spPr bwMode="auto">
            <a:xfrm>
              <a:off x="5080000" y="4021138"/>
              <a:ext cx="263525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" name="Oval 34"/>
            <p:cNvSpPr>
              <a:spLocks noChangeArrowheads="1"/>
            </p:cNvSpPr>
            <p:nvPr/>
          </p:nvSpPr>
          <p:spPr bwMode="auto">
            <a:xfrm>
              <a:off x="3790950" y="3735388"/>
              <a:ext cx="287338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Oval 35"/>
            <p:cNvSpPr>
              <a:spLocks noChangeArrowheads="1"/>
            </p:cNvSpPr>
            <p:nvPr/>
          </p:nvSpPr>
          <p:spPr bwMode="auto">
            <a:xfrm>
              <a:off x="4937125" y="3735388"/>
              <a:ext cx="285750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6" name="AutoShape 43"/>
            <p:cNvCxnSpPr>
              <a:cxnSpLocks noChangeShapeType="1"/>
            </p:cNvCxnSpPr>
            <p:nvPr/>
          </p:nvCxnSpPr>
          <p:spPr bwMode="auto">
            <a:xfrm>
              <a:off x="36576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7" name="Line 44"/>
            <p:cNvSpPr>
              <a:spLocks noChangeShapeType="1"/>
            </p:cNvSpPr>
            <p:nvPr/>
          </p:nvSpPr>
          <p:spPr bwMode="auto">
            <a:xfrm flipH="1">
              <a:off x="34290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AutoShape 45"/>
            <p:cNvSpPr>
              <a:spLocks noChangeArrowheads="1"/>
            </p:cNvSpPr>
            <p:nvPr/>
          </p:nvSpPr>
          <p:spPr bwMode="auto">
            <a:xfrm>
              <a:off x="350520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45"/>
            <p:cNvSpPr>
              <a:spLocks noChangeArrowheads="1"/>
            </p:cNvSpPr>
            <p:nvPr/>
          </p:nvSpPr>
          <p:spPr bwMode="auto">
            <a:xfrm>
              <a:off x="403860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AutoShape 45"/>
            <p:cNvSpPr>
              <a:spLocks noChangeArrowheads="1"/>
            </p:cNvSpPr>
            <p:nvPr/>
          </p:nvSpPr>
          <p:spPr bwMode="auto">
            <a:xfrm>
              <a:off x="466725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AutoShape 45"/>
            <p:cNvSpPr>
              <a:spLocks noChangeArrowheads="1"/>
            </p:cNvSpPr>
            <p:nvPr/>
          </p:nvSpPr>
          <p:spPr bwMode="auto">
            <a:xfrm>
              <a:off x="520065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89" name="AutoShape 43"/>
            <p:cNvCxnSpPr>
              <a:cxnSpLocks noChangeShapeType="1"/>
            </p:cNvCxnSpPr>
            <p:nvPr/>
          </p:nvCxnSpPr>
          <p:spPr bwMode="auto">
            <a:xfrm>
              <a:off x="41910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90" name="Line 44"/>
            <p:cNvSpPr>
              <a:spLocks noChangeShapeType="1"/>
            </p:cNvSpPr>
            <p:nvPr/>
          </p:nvSpPr>
          <p:spPr bwMode="auto">
            <a:xfrm flipH="1">
              <a:off x="39624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91" name="AutoShape 43"/>
            <p:cNvCxnSpPr>
              <a:cxnSpLocks noChangeShapeType="1"/>
            </p:cNvCxnSpPr>
            <p:nvPr/>
          </p:nvCxnSpPr>
          <p:spPr bwMode="auto">
            <a:xfrm>
              <a:off x="48006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92" name="Line 44"/>
            <p:cNvSpPr>
              <a:spLocks noChangeShapeType="1"/>
            </p:cNvSpPr>
            <p:nvPr/>
          </p:nvSpPr>
          <p:spPr bwMode="auto">
            <a:xfrm flipH="1">
              <a:off x="45720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93" name="AutoShape 43"/>
            <p:cNvCxnSpPr>
              <a:cxnSpLocks noChangeShapeType="1"/>
            </p:cNvCxnSpPr>
            <p:nvPr/>
          </p:nvCxnSpPr>
          <p:spPr bwMode="auto">
            <a:xfrm>
              <a:off x="53340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94" name="Line 44"/>
            <p:cNvSpPr>
              <a:spLocks noChangeShapeType="1"/>
            </p:cNvSpPr>
            <p:nvPr/>
          </p:nvSpPr>
          <p:spPr bwMode="auto">
            <a:xfrm flipH="1">
              <a:off x="51054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8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97471" y="1340652"/>
            <a:ext cx="8362412" cy="43874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Assumptions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3130" y="2369236"/>
            <a:ext cx="4710819" cy="371972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72275" y="2523872"/>
            <a:ext cx="4323969" cy="322648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Dangers of Optimism and Pessimism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200" y="1394936"/>
            <a:ext cx="510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Dangerous Optimism</a:t>
            </a:r>
          </a:p>
          <a:p>
            <a:pPr algn="ctr"/>
            <a:r>
              <a:rPr lang="en-US" dirty="0">
                <a:latin typeface="Calibri" pitchFamily="34" charset="0"/>
              </a:rPr>
              <a:t>Assuming chance when the world is adversarial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48400" y="1394936"/>
            <a:ext cx="510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Dangerous Pessimism</a:t>
            </a:r>
          </a:p>
          <a:p>
            <a:pPr algn="ctr"/>
            <a:r>
              <a:rPr lang="en-US" dirty="0">
                <a:latin typeface="Calibri" pitchFamily="34" charset="0"/>
              </a:rPr>
              <a:t>Assuming the worst case when it’s not likely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94565" y="1447800"/>
            <a:ext cx="6578036" cy="41900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28600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990600"/>
            <a:ext cx="12192000" cy="1524000"/>
          </a:xfrm>
        </p:spPr>
        <p:txBody>
          <a:bodyPr/>
          <a:lstStyle/>
          <a:p>
            <a:r>
              <a:rPr lang="en-US" dirty="0" err="1"/>
              <a:t>Expectimax</a:t>
            </a:r>
            <a:r>
              <a:rPr lang="en-US" dirty="0"/>
              <a:t>, Monte Carlo Tree Search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131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Spring 2023</a:t>
            </a:r>
          </a:p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[These slides were created by Dan Klein, Pieter Abbeel for CS188 Intro to AI at UC Berkeley (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r>
              <a:rPr lang="en-US" sz="1400" dirty="0">
                <a:latin typeface="Calibri"/>
                <a:cs typeface="Calibri"/>
              </a:rPr>
              <a:t>).]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vs. Reality</a:t>
            </a:r>
          </a:p>
        </p:txBody>
      </p:sp>
      <p:pic>
        <p:nvPicPr>
          <p:cNvPr id="15363" name="Picture 2" descr="\\.host\Shared Folders\Shared with PC\images\min-vs-exp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1752600"/>
            <a:ext cx="3289300" cy="334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023250"/>
              </p:ext>
            </p:extLst>
          </p:nvPr>
        </p:nvGraphicFramePr>
        <p:xfrm>
          <a:off x="5791200" y="1905000"/>
          <a:ext cx="5715000" cy="3098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820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Adversarial 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Ghost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Random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Ghost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Calibri"/>
                          <a:cs typeface="Calibri"/>
                        </a:rPr>
                        <a:t>Minimax</a:t>
                      </a:r>
                      <a:r>
                        <a:rPr lang="en-US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dirty="0" err="1">
                          <a:latin typeface="Calibri"/>
                          <a:cs typeface="Calibri"/>
                        </a:rPr>
                        <a:t>Pacman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Won 5/5</a:t>
                      </a:r>
                    </a:p>
                    <a:p>
                      <a:pPr algn="ctr"/>
                      <a:endParaRPr lang="en-US" sz="105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 Score: 483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Won 5/5</a:t>
                      </a:r>
                    </a:p>
                    <a:p>
                      <a:pPr algn="ctr"/>
                      <a:endParaRPr lang="en-US" sz="105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 Score: 493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Calibri"/>
                          <a:cs typeface="Calibri"/>
                        </a:rPr>
                        <a:t>Expectimax</a:t>
                      </a:r>
                      <a:r>
                        <a:rPr lang="en-US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dirty="0" err="1">
                          <a:latin typeface="Calibri"/>
                          <a:cs typeface="Calibri"/>
                        </a:rPr>
                        <a:t>Pacman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Won 1/5</a:t>
                      </a:r>
                    </a:p>
                    <a:p>
                      <a:pPr algn="ctr"/>
                      <a:endParaRPr lang="en-US" sz="105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 Score: -303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Won 5/5</a:t>
                      </a:r>
                    </a:p>
                    <a:p>
                      <a:pPr algn="ctr"/>
                      <a:endParaRPr lang="en-US" sz="105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 Score: 503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382" name="TextBox 5"/>
          <p:cNvSpPr txBox="1">
            <a:spLocks noChangeArrowheads="1"/>
          </p:cNvSpPr>
          <p:nvPr/>
        </p:nvSpPr>
        <p:spPr bwMode="auto">
          <a:xfrm>
            <a:off x="8107411" y="6488668"/>
            <a:ext cx="40560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[Demos: world assumptions (L7D3,4,5,6)]</a:t>
            </a:r>
          </a:p>
        </p:txBody>
      </p:sp>
      <p:sp>
        <p:nvSpPr>
          <p:cNvPr id="15383" name="TextBox 6"/>
          <p:cNvSpPr txBox="1">
            <a:spLocks noChangeArrowheads="1"/>
          </p:cNvSpPr>
          <p:nvPr/>
        </p:nvSpPr>
        <p:spPr bwMode="auto">
          <a:xfrm>
            <a:off x="8545068" y="5105400"/>
            <a:ext cx="29611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Results from playing 5 games</a:t>
            </a:r>
          </a:p>
        </p:txBody>
      </p:sp>
      <p:sp>
        <p:nvSpPr>
          <p:cNvPr id="15384" name="TextBox 7"/>
          <p:cNvSpPr txBox="1">
            <a:spLocks noChangeArrowheads="1"/>
          </p:cNvSpPr>
          <p:nvPr/>
        </p:nvSpPr>
        <p:spPr bwMode="auto">
          <a:xfrm>
            <a:off x="1066800" y="6059269"/>
            <a:ext cx="672004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err="1">
                <a:latin typeface="Calibri" pitchFamily="34" charset="0"/>
              </a:rPr>
              <a:t>Pacman</a:t>
            </a:r>
            <a:r>
              <a:rPr lang="en-US" dirty="0">
                <a:latin typeface="Calibri" pitchFamily="34" charset="0"/>
              </a:rPr>
              <a:t> used depth 4 search with an </a:t>
            </a:r>
            <a:r>
              <a:rPr lang="en-US" dirty="0" err="1">
                <a:latin typeface="Calibri" pitchFamily="34" charset="0"/>
              </a:rPr>
              <a:t>eval</a:t>
            </a:r>
            <a:r>
              <a:rPr lang="en-US" dirty="0">
                <a:latin typeface="Calibri" pitchFamily="34" charset="0"/>
              </a:rPr>
              <a:t> function that avoids trouble</a:t>
            </a:r>
            <a:br>
              <a:rPr lang="en-US" dirty="0">
                <a:latin typeface="Calibri" pitchFamily="34" charset="0"/>
              </a:rPr>
            </a:br>
            <a:r>
              <a:rPr lang="en-US" dirty="0">
                <a:latin typeface="Calibri" pitchFamily="34" charset="0"/>
              </a:rPr>
              <a:t>Ghost used depth 2 search with an </a:t>
            </a:r>
            <a:r>
              <a:rPr lang="en-US" dirty="0" err="1">
                <a:latin typeface="Calibri" pitchFamily="34" charset="0"/>
              </a:rPr>
              <a:t>eval</a:t>
            </a:r>
            <a:r>
              <a:rPr lang="en-US" dirty="0">
                <a:latin typeface="Calibri" pitchFamily="34" charset="0"/>
              </a:rPr>
              <a:t> function that seeks </a:t>
            </a:r>
            <a:r>
              <a:rPr lang="en-US" dirty="0" err="1">
                <a:latin typeface="Calibri" pitchFamily="34" charset="0"/>
              </a:rPr>
              <a:t>Pacman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620000" y="2971800"/>
            <a:ext cx="1524000" cy="762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677400" y="4114800"/>
            <a:ext cx="1600200" cy="762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677400" y="2895600"/>
            <a:ext cx="1600200" cy="8382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43800" y="4038600"/>
            <a:ext cx="1676400" cy="8382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vs. Reality</a:t>
            </a:r>
          </a:p>
        </p:txBody>
      </p:sp>
      <p:pic>
        <p:nvPicPr>
          <p:cNvPr id="15363" name="Picture 2" descr="\\.host\Shared Folders\Shared with PC\images\min-vs-exp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1752600"/>
            <a:ext cx="3289300" cy="334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889929"/>
              </p:ext>
            </p:extLst>
          </p:nvPr>
        </p:nvGraphicFramePr>
        <p:xfrm>
          <a:off x="5791200" y="1905000"/>
          <a:ext cx="5715000" cy="3098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820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Adversarial 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Ghost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Random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Ghost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Calibri"/>
                          <a:cs typeface="Calibri"/>
                        </a:rPr>
                        <a:t>Minimax</a:t>
                      </a:r>
                      <a:r>
                        <a:rPr lang="en-US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dirty="0" err="1">
                          <a:latin typeface="Calibri"/>
                          <a:cs typeface="Calibri"/>
                        </a:rPr>
                        <a:t>Pacman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Won 5/5</a:t>
                      </a:r>
                    </a:p>
                    <a:p>
                      <a:pPr algn="ctr"/>
                      <a:endParaRPr lang="en-US" sz="105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 Score: 483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Won 5/5</a:t>
                      </a:r>
                    </a:p>
                    <a:p>
                      <a:pPr algn="ctr"/>
                      <a:endParaRPr lang="en-US" sz="105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 Score: 493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Calibri"/>
                          <a:cs typeface="Calibri"/>
                        </a:rPr>
                        <a:t>Expectimax</a:t>
                      </a:r>
                      <a:r>
                        <a:rPr lang="en-US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dirty="0" err="1">
                          <a:latin typeface="Calibri"/>
                          <a:cs typeface="Calibri"/>
                        </a:rPr>
                        <a:t>Pacman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Won 1/5</a:t>
                      </a:r>
                    </a:p>
                    <a:p>
                      <a:pPr algn="ctr"/>
                      <a:endParaRPr lang="en-US" sz="105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 Score: -303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Won 5/5</a:t>
                      </a:r>
                    </a:p>
                    <a:p>
                      <a:pPr algn="ctr"/>
                      <a:endParaRPr lang="en-US" sz="105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 Score: 503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382" name="TextBox 5"/>
          <p:cNvSpPr txBox="1">
            <a:spLocks noChangeArrowheads="1"/>
          </p:cNvSpPr>
          <p:nvPr/>
        </p:nvSpPr>
        <p:spPr bwMode="auto">
          <a:xfrm>
            <a:off x="8107411" y="6488668"/>
            <a:ext cx="40560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[Demos: world assumptions (L7D3,4,5,6)]</a:t>
            </a:r>
          </a:p>
        </p:txBody>
      </p:sp>
      <p:sp>
        <p:nvSpPr>
          <p:cNvPr id="15383" name="TextBox 6"/>
          <p:cNvSpPr txBox="1">
            <a:spLocks noChangeArrowheads="1"/>
          </p:cNvSpPr>
          <p:nvPr/>
        </p:nvSpPr>
        <p:spPr bwMode="auto">
          <a:xfrm>
            <a:off x="8545068" y="5105400"/>
            <a:ext cx="29611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Results from playing 5 games</a:t>
            </a:r>
          </a:p>
        </p:txBody>
      </p:sp>
      <p:sp>
        <p:nvSpPr>
          <p:cNvPr id="15384" name="TextBox 7"/>
          <p:cNvSpPr txBox="1">
            <a:spLocks noChangeArrowheads="1"/>
          </p:cNvSpPr>
          <p:nvPr/>
        </p:nvSpPr>
        <p:spPr bwMode="auto">
          <a:xfrm>
            <a:off x="1066800" y="6059269"/>
            <a:ext cx="672004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err="1">
                <a:latin typeface="Calibri" pitchFamily="34" charset="0"/>
              </a:rPr>
              <a:t>Pacman</a:t>
            </a:r>
            <a:r>
              <a:rPr lang="en-US" dirty="0">
                <a:latin typeface="Calibri" pitchFamily="34" charset="0"/>
              </a:rPr>
              <a:t> used depth 4 search with an </a:t>
            </a:r>
            <a:r>
              <a:rPr lang="en-US" dirty="0" err="1">
                <a:latin typeface="Calibri" pitchFamily="34" charset="0"/>
              </a:rPr>
              <a:t>eval</a:t>
            </a:r>
            <a:r>
              <a:rPr lang="en-US" dirty="0">
                <a:latin typeface="Calibri" pitchFamily="34" charset="0"/>
              </a:rPr>
              <a:t> function that avoids trouble</a:t>
            </a:r>
            <a:br>
              <a:rPr lang="en-US" dirty="0">
                <a:latin typeface="Calibri" pitchFamily="34" charset="0"/>
              </a:rPr>
            </a:br>
            <a:r>
              <a:rPr lang="en-US" dirty="0">
                <a:latin typeface="Calibri" pitchFamily="34" charset="0"/>
              </a:rPr>
              <a:t>Ghost used depth 2 search with an </a:t>
            </a:r>
            <a:r>
              <a:rPr lang="en-US" dirty="0" err="1">
                <a:latin typeface="Calibri" pitchFamily="34" charset="0"/>
              </a:rPr>
              <a:t>eval</a:t>
            </a:r>
            <a:r>
              <a:rPr lang="en-US" dirty="0">
                <a:latin typeface="Calibri" pitchFamily="34" charset="0"/>
              </a:rPr>
              <a:t> function that seeks </a:t>
            </a:r>
            <a:r>
              <a:rPr lang="en-US" dirty="0" err="1">
                <a:latin typeface="Calibri" pitchFamily="34" charset="0"/>
              </a:rPr>
              <a:t>Pacman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228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/>
              <a:t>Video of Demo World Assumptions</a:t>
            </a:r>
            <a:br>
              <a:rPr lang="en-US" sz="3600" dirty="0"/>
            </a:br>
            <a:r>
              <a:rPr lang="en-US" sz="3600" dirty="0"/>
              <a:t>Random Ghost – </a:t>
            </a:r>
            <a:r>
              <a:rPr lang="en-US" sz="3600" dirty="0" err="1"/>
              <a:t>Expectimax</a:t>
            </a:r>
            <a:r>
              <a:rPr lang="en-US" sz="3600" dirty="0"/>
              <a:t> </a:t>
            </a:r>
            <a:r>
              <a:rPr lang="en-US" sz="3600" dirty="0" err="1"/>
              <a:t>Pacman</a:t>
            </a:r>
            <a:endParaRPr lang="en-US" sz="3600" dirty="0"/>
          </a:p>
        </p:txBody>
      </p:sp>
      <p:pic>
        <p:nvPicPr>
          <p:cNvPr id="4" name="World Assumptions -- Random Ghost Expectimax 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1" y="1143001"/>
            <a:ext cx="8290559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2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/>
              <a:t>Video of Demo World Assumptions</a:t>
            </a:r>
            <a:br>
              <a:rPr lang="en-US" sz="3600" dirty="0"/>
            </a:br>
            <a:r>
              <a:rPr lang="en-US" sz="3600" dirty="0"/>
              <a:t>Adversarial Ghost – </a:t>
            </a:r>
            <a:r>
              <a:rPr lang="en-US" sz="3600" dirty="0" err="1"/>
              <a:t>Minimax</a:t>
            </a:r>
            <a:r>
              <a:rPr lang="en-US" sz="3600" dirty="0"/>
              <a:t> </a:t>
            </a:r>
            <a:r>
              <a:rPr lang="en-US" sz="3600" dirty="0" err="1"/>
              <a:t>Pacman</a:t>
            </a:r>
            <a:endParaRPr lang="en-US" sz="3600" dirty="0"/>
          </a:p>
        </p:txBody>
      </p:sp>
      <p:pic>
        <p:nvPicPr>
          <p:cNvPr id="4" name="World Assumptions -- Adversarial Ghost Minimax 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3100" y="1143000"/>
            <a:ext cx="83058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6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/>
              <a:t>Video of Demo World Assumptions</a:t>
            </a:r>
            <a:br>
              <a:rPr lang="en-US" sz="3600" dirty="0"/>
            </a:br>
            <a:r>
              <a:rPr lang="en-US" sz="3600" dirty="0"/>
              <a:t>Adversarial Ghost – </a:t>
            </a:r>
            <a:r>
              <a:rPr lang="en-US" sz="3600" dirty="0" err="1"/>
              <a:t>Expectimax</a:t>
            </a:r>
            <a:r>
              <a:rPr lang="en-US" sz="3600" dirty="0"/>
              <a:t> </a:t>
            </a:r>
            <a:r>
              <a:rPr lang="en-US" sz="3600" dirty="0" err="1"/>
              <a:t>Pacman</a:t>
            </a:r>
            <a:endParaRPr lang="en-US" sz="3600" dirty="0"/>
          </a:p>
        </p:txBody>
      </p:sp>
      <p:pic>
        <p:nvPicPr>
          <p:cNvPr id="4" name="World Assumptions -- Adversarial Ghost Expectimax 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3100" y="1143000"/>
            <a:ext cx="83058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6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/>
              <a:t>Video of Demo World Assumptions</a:t>
            </a:r>
            <a:br>
              <a:rPr lang="en-US" sz="3600" dirty="0"/>
            </a:br>
            <a:r>
              <a:rPr lang="en-US" sz="3600" dirty="0"/>
              <a:t>Random Ghost – </a:t>
            </a:r>
            <a:r>
              <a:rPr lang="en-US" sz="3600" dirty="0" err="1"/>
              <a:t>Minimax</a:t>
            </a:r>
            <a:r>
              <a:rPr lang="en-US" sz="3600" dirty="0"/>
              <a:t> </a:t>
            </a:r>
            <a:r>
              <a:rPr lang="en-US" sz="3600" dirty="0" err="1"/>
              <a:t>Pacman</a:t>
            </a:r>
            <a:endParaRPr lang="en-US" sz="3600" dirty="0"/>
          </a:p>
        </p:txBody>
      </p:sp>
      <p:pic>
        <p:nvPicPr>
          <p:cNvPr id="4" name="World Assumptions -- Random Ghost Minimax 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1143000"/>
            <a:ext cx="83820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6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5200" y="1430338"/>
            <a:ext cx="5162550" cy="5105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Game Types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1397" y="1681694"/>
            <a:ext cx="2432553" cy="278499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Mixed Layer Types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3276600" cy="5029200"/>
          </a:xfrm>
        </p:spPr>
        <p:txBody>
          <a:bodyPr/>
          <a:lstStyle/>
          <a:p>
            <a:r>
              <a:rPr lang="en-US" sz="2800" dirty="0"/>
              <a:t>E.g. Backgammon</a:t>
            </a:r>
          </a:p>
          <a:p>
            <a:r>
              <a:rPr lang="en-US" sz="2800" dirty="0" err="1"/>
              <a:t>Expectiminimax</a:t>
            </a:r>
            <a:endParaRPr lang="en-US" sz="2800" dirty="0"/>
          </a:p>
          <a:p>
            <a:pPr lvl="1"/>
            <a:r>
              <a:rPr lang="en-US" sz="2400" dirty="0"/>
              <a:t>Environment is an extra “random agent” player that moves after each min/max agent</a:t>
            </a:r>
          </a:p>
          <a:p>
            <a:pPr lvl="1"/>
            <a:r>
              <a:rPr lang="en-US" sz="2400" dirty="0"/>
              <a:t>Each node computes the appropriate combination of its children</a:t>
            </a:r>
          </a:p>
          <a:p>
            <a:pPr lvl="1"/>
            <a:endParaRPr lang="en-US" sz="2200" dirty="0"/>
          </a:p>
          <a:p>
            <a:endParaRPr lang="en-US" sz="2200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92865" y="1219200"/>
            <a:ext cx="1045620" cy="1033462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44200" y="3310622"/>
            <a:ext cx="928884" cy="1032093"/>
          </a:xfrm>
          <a:prstGeom prst="rect">
            <a:avLst/>
          </a:prstGeom>
          <a:noFill/>
        </p:spPr>
      </p:pic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70542" y="2258167"/>
            <a:ext cx="909315" cy="1018433"/>
          </a:xfrm>
          <a:prstGeom prst="rect">
            <a:avLst/>
          </a:prstGeom>
          <a:noFill/>
        </p:spPr>
      </p:pic>
      <p:grpSp>
        <p:nvGrpSpPr>
          <p:cNvPr id="60" name="Group 59"/>
          <p:cNvGrpSpPr/>
          <p:nvPr/>
        </p:nvGrpSpPr>
        <p:grpSpPr>
          <a:xfrm>
            <a:off x="7086600" y="1600200"/>
            <a:ext cx="3048000" cy="3352800"/>
            <a:chOff x="7315200" y="1539240"/>
            <a:chExt cx="2133600" cy="2346960"/>
          </a:xfrm>
        </p:grpSpPr>
        <p:sp>
          <p:nvSpPr>
            <p:cNvPr id="15" name="AutoShape 27"/>
            <p:cNvSpPr>
              <a:spLocks noChangeArrowheads="1"/>
            </p:cNvSpPr>
            <p:nvPr/>
          </p:nvSpPr>
          <p:spPr bwMode="auto">
            <a:xfrm>
              <a:off x="8229600" y="153924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6" name="AutoShape 28"/>
            <p:cNvCxnSpPr>
              <a:cxnSpLocks noChangeShapeType="1"/>
              <a:stCxn id="15" idx="3"/>
              <a:endCxn id="22" idx="0"/>
            </p:cNvCxnSpPr>
            <p:nvPr/>
          </p:nvCxnSpPr>
          <p:spPr bwMode="auto">
            <a:xfrm flipH="1">
              <a:off x="7720807" y="1767840"/>
              <a:ext cx="651669" cy="5197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" name="AutoShape 29"/>
            <p:cNvCxnSpPr>
              <a:cxnSpLocks noChangeShapeType="1"/>
              <a:stCxn id="15" idx="3"/>
              <a:endCxn id="23" idx="0"/>
            </p:cNvCxnSpPr>
            <p:nvPr/>
          </p:nvCxnSpPr>
          <p:spPr bwMode="auto">
            <a:xfrm>
              <a:off x="8372475" y="1767840"/>
              <a:ext cx="646112" cy="5197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" name="AutoShape 30"/>
            <p:cNvCxnSpPr>
              <a:cxnSpLocks noChangeShapeType="1"/>
              <a:stCxn id="22" idx="4"/>
              <a:endCxn id="30" idx="3"/>
            </p:cNvCxnSpPr>
            <p:nvPr/>
          </p:nvCxnSpPr>
          <p:spPr bwMode="auto">
            <a:xfrm flipH="1">
              <a:off x="7458075" y="2573338"/>
              <a:ext cx="262731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9" name="AutoShape 31"/>
            <p:cNvCxnSpPr>
              <a:cxnSpLocks noChangeShapeType="1"/>
              <a:stCxn id="22" idx="4"/>
              <a:endCxn id="31" idx="3"/>
            </p:cNvCxnSpPr>
            <p:nvPr/>
          </p:nvCxnSpPr>
          <p:spPr bwMode="auto">
            <a:xfrm>
              <a:off x="7720806" y="2573338"/>
              <a:ext cx="289719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" name="AutoShape 32"/>
            <p:cNvCxnSpPr>
              <a:cxnSpLocks noChangeShapeType="1"/>
              <a:stCxn id="23" idx="4"/>
              <a:endCxn id="32" idx="3"/>
            </p:cNvCxnSpPr>
            <p:nvPr/>
          </p:nvCxnSpPr>
          <p:spPr bwMode="auto">
            <a:xfrm flipH="1">
              <a:off x="8753475" y="2573338"/>
              <a:ext cx="265112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1" name="AutoShape 33"/>
            <p:cNvCxnSpPr>
              <a:cxnSpLocks noChangeShapeType="1"/>
              <a:stCxn id="23" idx="4"/>
              <a:endCxn id="33" idx="3"/>
            </p:cNvCxnSpPr>
            <p:nvPr/>
          </p:nvCxnSpPr>
          <p:spPr bwMode="auto">
            <a:xfrm>
              <a:off x="9018587" y="2573338"/>
              <a:ext cx="287338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" name="Oval 34"/>
            <p:cNvSpPr>
              <a:spLocks noChangeArrowheads="1"/>
            </p:cNvSpPr>
            <p:nvPr/>
          </p:nvSpPr>
          <p:spPr bwMode="auto">
            <a:xfrm>
              <a:off x="7577137" y="2287588"/>
              <a:ext cx="287338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Oval 35"/>
            <p:cNvSpPr>
              <a:spLocks noChangeArrowheads="1"/>
            </p:cNvSpPr>
            <p:nvPr/>
          </p:nvSpPr>
          <p:spPr bwMode="auto">
            <a:xfrm>
              <a:off x="8875712" y="2287588"/>
              <a:ext cx="285750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AutoShape 27"/>
            <p:cNvSpPr>
              <a:spLocks noChangeArrowheads="1"/>
            </p:cNvSpPr>
            <p:nvPr/>
          </p:nvSpPr>
          <p:spPr bwMode="auto">
            <a:xfrm rot="10800000">
              <a:off x="731520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AutoShape 27"/>
            <p:cNvSpPr>
              <a:spLocks noChangeArrowheads="1"/>
            </p:cNvSpPr>
            <p:nvPr/>
          </p:nvSpPr>
          <p:spPr bwMode="auto">
            <a:xfrm rot="10800000">
              <a:off x="786765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AutoShape 27"/>
            <p:cNvSpPr>
              <a:spLocks noChangeArrowheads="1"/>
            </p:cNvSpPr>
            <p:nvPr/>
          </p:nvSpPr>
          <p:spPr bwMode="auto">
            <a:xfrm rot="10800000">
              <a:off x="861060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AutoShape 27"/>
            <p:cNvSpPr>
              <a:spLocks noChangeArrowheads="1"/>
            </p:cNvSpPr>
            <p:nvPr/>
          </p:nvSpPr>
          <p:spPr bwMode="auto">
            <a:xfrm rot="10800000">
              <a:off x="916305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42" name="AutoShape 32"/>
            <p:cNvCxnSpPr>
              <a:cxnSpLocks noChangeShapeType="1"/>
              <a:stCxn id="30" idx="0"/>
            </p:cNvCxnSpPr>
            <p:nvPr/>
          </p:nvCxnSpPr>
          <p:spPr bwMode="auto">
            <a:xfrm flipH="1">
              <a:off x="7315200" y="3352800"/>
              <a:ext cx="14287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3" name="AutoShape 33"/>
            <p:cNvCxnSpPr>
              <a:cxnSpLocks noChangeShapeType="1"/>
              <a:stCxn id="30" idx="0"/>
            </p:cNvCxnSpPr>
            <p:nvPr/>
          </p:nvCxnSpPr>
          <p:spPr bwMode="auto">
            <a:xfrm>
              <a:off x="7458075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8" name="AutoShape 32"/>
            <p:cNvCxnSpPr>
              <a:cxnSpLocks noChangeShapeType="1"/>
              <a:stCxn id="31" idx="0"/>
            </p:cNvCxnSpPr>
            <p:nvPr/>
          </p:nvCxnSpPr>
          <p:spPr bwMode="auto">
            <a:xfrm flipH="1">
              <a:off x="7848601" y="3352800"/>
              <a:ext cx="16192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9" name="AutoShape 33"/>
            <p:cNvCxnSpPr>
              <a:cxnSpLocks noChangeShapeType="1"/>
              <a:stCxn id="31" idx="0"/>
            </p:cNvCxnSpPr>
            <p:nvPr/>
          </p:nvCxnSpPr>
          <p:spPr bwMode="auto">
            <a:xfrm>
              <a:off x="8010525" y="3352800"/>
              <a:ext cx="14287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2" name="AutoShape 32"/>
            <p:cNvCxnSpPr>
              <a:cxnSpLocks noChangeShapeType="1"/>
              <a:stCxn id="32" idx="0"/>
            </p:cNvCxnSpPr>
            <p:nvPr/>
          </p:nvCxnSpPr>
          <p:spPr bwMode="auto">
            <a:xfrm flipH="1">
              <a:off x="8610601" y="3352800"/>
              <a:ext cx="14287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3" name="AutoShape 33"/>
            <p:cNvCxnSpPr>
              <a:cxnSpLocks noChangeShapeType="1"/>
              <a:stCxn id="32" idx="0"/>
            </p:cNvCxnSpPr>
            <p:nvPr/>
          </p:nvCxnSpPr>
          <p:spPr bwMode="auto">
            <a:xfrm>
              <a:off x="8753475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6" name="AutoShape 32"/>
            <p:cNvCxnSpPr>
              <a:cxnSpLocks noChangeShapeType="1"/>
              <a:stCxn id="33" idx="0"/>
            </p:cNvCxnSpPr>
            <p:nvPr/>
          </p:nvCxnSpPr>
          <p:spPr bwMode="auto">
            <a:xfrm flipH="1">
              <a:off x="9144000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7" name="AutoShape 33"/>
            <p:cNvCxnSpPr>
              <a:cxnSpLocks noChangeShapeType="1"/>
              <a:stCxn id="33" idx="0"/>
            </p:cNvCxnSpPr>
            <p:nvPr/>
          </p:nvCxnSpPr>
          <p:spPr bwMode="auto">
            <a:xfrm>
              <a:off x="9305925" y="3352800"/>
              <a:ext cx="14287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Backgammon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41437"/>
            <a:ext cx="6553200" cy="4525963"/>
          </a:xfrm>
        </p:spPr>
        <p:txBody>
          <a:bodyPr/>
          <a:lstStyle/>
          <a:p>
            <a:r>
              <a:rPr lang="en-US" sz="2200" dirty="0"/>
              <a:t>Dice rolls increase </a:t>
            </a:r>
            <a:r>
              <a:rPr lang="en-US" sz="2200" i="1" dirty="0"/>
              <a:t>b</a:t>
            </a:r>
            <a:r>
              <a:rPr lang="en-US" sz="2200" dirty="0"/>
              <a:t>: 21 possible rolls with 2 dice</a:t>
            </a:r>
          </a:p>
          <a:p>
            <a:pPr lvl="1"/>
            <a:r>
              <a:rPr lang="en-US" sz="2000" dirty="0"/>
              <a:t>Backgammon </a:t>
            </a:r>
            <a:r>
              <a:rPr lang="en-US" sz="2000" dirty="0">
                <a:sym typeface="Symbol" pitchFamily="18" charset="2"/>
              </a:rPr>
              <a:t></a:t>
            </a:r>
            <a:r>
              <a:rPr lang="en-US" sz="2000" dirty="0"/>
              <a:t> 20 legal moves</a:t>
            </a:r>
          </a:p>
          <a:p>
            <a:pPr lvl="1"/>
            <a:r>
              <a:rPr lang="en-US" sz="2000" dirty="0"/>
              <a:t>Depth 2 = 20 x (21 x 20)</a:t>
            </a:r>
            <a:r>
              <a:rPr lang="en-US" sz="2000" baseline="30000" dirty="0"/>
              <a:t>3</a:t>
            </a:r>
            <a:r>
              <a:rPr lang="en-US" sz="2000" dirty="0"/>
              <a:t> = 1.2 x 10</a:t>
            </a:r>
            <a:r>
              <a:rPr lang="en-US" sz="2000" baseline="30000" dirty="0"/>
              <a:t>9</a:t>
            </a:r>
          </a:p>
          <a:p>
            <a:pPr lvl="4"/>
            <a:endParaRPr lang="en-US" sz="1200" dirty="0"/>
          </a:p>
          <a:p>
            <a:r>
              <a:rPr lang="en-US" sz="2200" dirty="0"/>
              <a:t>As depth increases, probability of reaching a given search node shrinks</a:t>
            </a:r>
          </a:p>
          <a:p>
            <a:pPr lvl="1"/>
            <a:r>
              <a:rPr lang="en-US" sz="2000" dirty="0"/>
              <a:t>So usefulness of search is diminished</a:t>
            </a:r>
          </a:p>
          <a:p>
            <a:pPr lvl="1"/>
            <a:r>
              <a:rPr lang="en-US" sz="2000" dirty="0"/>
              <a:t>So limiting depth is less damaging</a:t>
            </a:r>
          </a:p>
          <a:p>
            <a:pPr lvl="1"/>
            <a:r>
              <a:rPr lang="en-US" sz="2000" dirty="0"/>
              <a:t>But pruning is trickier…</a:t>
            </a:r>
          </a:p>
          <a:p>
            <a:pPr lvl="4"/>
            <a:endParaRPr lang="en-US" sz="1200" dirty="0"/>
          </a:p>
          <a:p>
            <a:r>
              <a:rPr lang="en-US" sz="2200" dirty="0"/>
              <a:t>Historic AI: </a:t>
            </a:r>
            <a:r>
              <a:rPr lang="en-US" sz="2200" dirty="0" err="1"/>
              <a:t>TDGammon</a:t>
            </a:r>
            <a:r>
              <a:rPr lang="en-US" sz="2200" dirty="0"/>
              <a:t> uses depth-2 search + very good evaluation function + reinforcement learning: </a:t>
            </a:r>
            <a:br>
              <a:rPr lang="en-US" sz="2200" dirty="0"/>
            </a:br>
            <a:r>
              <a:rPr lang="en-US" sz="2200" dirty="0"/>
              <a:t>world-champion level play</a:t>
            </a:r>
          </a:p>
          <a:p>
            <a:pPr lvl="3"/>
            <a:endParaRPr lang="en-US" sz="1000" dirty="0"/>
          </a:p>
          <a:p>
            <a:r>
              <a:rPr lang="en-US" sz="2200" dirty="0"/>
              <a:t>1</a:t>
            </a:r>
            <a:r>
              <a:rPr lang="en-US" sz="2200" baseline="30000" dirty="0"/>
              <a:t>st</a:t>
            </a:r>
            <a:r>
              <a:rPr lang="en-US" sz="2200" dirty="0"/>
              <a:t> AI world champion in any game!</a:t>
            </a:r>
          </a:p>
        </p:txBody>
      </p:sp>
      <p:pic>
        <p:nvPicPr>
          <p:cNvPr id="9218" name="Picture 2" descr="http://upload.wikimedia.org/wikipedia/commons/3/30/Backgammon_l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67600" y="1524000"/>
            <a:ext cx="4229100" cy="28194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8001000" y="6550223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Calibri" pitchFamily="34" charset="0"/>
              </a:rPr>
              <a:t>Image: Wikipedia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1" y="4246885"/>
            <a:ext cx="3657600" cy="234305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7112" y="228600"/>
            <a:ext cx="3454888" cy="20415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Multi-Agent Utilities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86106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What if the game is not zero-sum, or has multiple players?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2400" dirty="0"/>
              <a:t>Generalization of </a:t>
            </a:r>
            <a:r>
              <a:rPr lang="en-US" sz="2400" dirty="0" err="1"/>
              <a:t>minimax</a:t>
            </a:r>
            <a:r>
              <a:rPr lang="en-US" sz="2400" dirty="0"/>
              <a:t>: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Terminals have utility </a:t>
            </a:r>
            <a:r>
              <a:rPr lang="en-US" sz="2000" dirty="0" err="1"/>
              <a:t>tuples</a:t>
            </a:r>
            <a:endParaRPr lang="en-US" sz="20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Node values are also utility </a:t>
            </a:r>
            <a:r>
              <a:rPr lang="en-US" sz="2000" dirty="0" err="1"/>
              <a:t>tuples</a:t>
            </a:r>
            <a:endParaRPr lang="en-US" sz="20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Each player maximizes its own component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Can give rise to cooperation and</a:t>
            </a:r>
          </a:p>
          <a:p>
            <a:pPr lvl="1">
              <a:lnSpc>
                <a:spcPct val="80000"/>
              </a:lnSpc>
              <a:buNone/>
            </a:pPr>
            <a:r>
              <a:rPr lang="en-US" sz="2000" dirty="0"/>
              <a:t>	competition dynamically…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572000" y="1972273"/>
            <a:ext cx="6934200" cy="3742727"/>
            <a:chOff x="3200400" y="2057400"/>
            <a:chExt cx="5638800" cy="3043536"/>
          </a:xfrm>
        </p:grpSpPr>
        <p:sp>
          <p:nvSpPr>
            <p:cNvPr id="18436" name="Text Box 25"/>
            <p:cNvSpPr txBox="1">
              <a:spLocks noChangeArrowheads="1"/>
            </p:cNvSpPr>
            <p:nvPr/>
          </p:nvSpPr>
          <p:spPr bwMode="auto">
            <a:xfrm>
              <a:off x="32004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1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6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6</a:t>
              </a:r>
            </a:p>
          </p:txBody>
        </p:sp>
        <p:sp>
          <p:nvSpPr>
            <p:cNvPr id="18437" name="Text Box 26"/>
            <p:cNvSpPr txBox="1">
              <a:spLocks noChangeArrowheads="1"/>
            </p:cNvSpPr>
            <p:nvPr/>
          </p:nvSpPr>
          <p:spPr bwMode="auto">
            <a:xfrm>
              <a:off x="38862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7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1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8438" name="Text Box 27"/>
            <p:cNvSpPr txBox="1">
              <a:spLocks noChangeArrowheads="1"/>
            </p:cNvSpPr>
            <p:nvPr/>
          </p:nvSpPr>
          <p:spPr bwMode="auto">
            <a:xfrm>
              <a:off x="46482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6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1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8439" name="Text Box 28"/>
            <p:cNvSpPr txBox="1">
              <a:spLocks noChangeArrowheads="1"/>
            </p:cNvSpPr>
            <p:nvPr/>
          </p:nvSpPr>
          <p:spPr bwMode="auto">
            <a:xfrm>
              <a:off x="53340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7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2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8440" name="Text Box 29"/>
            <p:cNvSpPr txBox="1">
              <a:spLocks noChangeArrowheads="1"/>
            </p:cNvSpPr>
            <p:nvPr/>
          </p:nvSpPr>
          <p:spPr bwMode="auto">
            <a:xfrm>
              <a:off x="60960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5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1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7</a:t>
              </a:r>
            </a:p>
          </p:txBody>
        </p:sp>
        <p:sp>
          <p:nvSpPr>
            <p:cNvPr id="18441" name="Text Box 30"/>
            <p:cNvSpPr txBox="1">
              <a:spLocks noChangeArrowheads="1"/>
            </p:cNvSpPr>
            <p:nvPr/>
          </p:nvSpPr>
          <p:spPr bwMode="auto">
            <a:xfrm>
              <a:off x="67818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1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5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8442" name="Text Box 31"/>
            <p:cNvSpPr txBox="1">
              <a:spLocks noChangeArrowheads="1"/>
            </p:cNvSpPr>
            <p:nvPr/>
          </p:nvSpPr>
          <p:spPr bwMode="auto">
            <a:xfrm>
              <a:off x="75438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7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7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8443" name="Text Box 32"/>
            <p:cNvSpPr txBox="1">
              <a:spLocks noChangeArrowheads="1"/>
            </p:cNvSpPr>
            <p:nvPr/>
          </p:nvSpPr>
          <p:spPr bwMode="auto">
            <a:xfrm>
              <a:off x="82296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5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2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5</a:t>
              </a:r>
            </a:p>
          </p:txBody>
        </p:sp>
        <p:cxnSp>
          <p:nvCxnSpPr>
            <p:cNvPr id="18445" name="AutoShape 11"/>
            <p:cNvCxnSpPr>
              <a:cxnSpLocks noChangeShapeType="1"/>
            </p:cNvCxnSpPr>
            <p:nvPr/>
          </p:nvCxnSpPr>
          <p:spPr bwMode="auto">
            <a:xfrm flipH="1">
              <a:off x="4686300" y="2362200"/>
              <a:ext cx="1295400" cy="4572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6" name="AutoShape 12"/>
            <p:cNvCxnSpPr>
              <a:cxnSpLocks noChangeShapeType="1"/>
            </p:cNvCxnSpPr>
            <p:nvPr/>
          </p:nvCxnSpPr>
          <p:spPr bwMode="auto">
            <a:xfrm>
              <a:off x="5981700" y="2362200"/>
              <a:ext cx="1447800" cy="4572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7" name="AutoShape 13"/>
            <p:cNvCxnSpPr>
              <a:cxnSpLocks noChangeShapeType="1"/>
            </p:cNvCxnSpPr>
            <p:nvPr/>
          </p:nvCxnSpPr>
          <p:spPr bwMode="auto">
            <a:xfrm flipH="1">
              <a:off x="4000500" y="3124200"/>
              <a:ext cx="6858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8" name="AutoShape 14"/>
            <p:cNvCxnSpPr>
              <a:cxnSpLocks noChangeShapeType="1"/>
            </p:cNvCxnSpPr>
            <p:nvPr/>
          </p:nvCxnSpPr>
          <p:spPr bwMode="auto">
            <a:xfrm>
              <a:off x="46863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9" name="AutoShape 15"/>
            <p:cNvCxnSpPr>
              <a:cxnSpLocks noChangeShapeType="1"/>
            </p:cNvCxnSpPr>
            <p:nvPr/>
          </p:nvCxnSpPr>
          <p:spPr bwMode="auto">
            <a:xfrm flipH="1">
              <a:off x="68199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0" name="AutoShape 16"/>
            <p:cNvCxnSpPr>
              <a:cxnSpLocks noChangeShapeType="1"/>
            </p:cNvCxnSpPr>
            <p:nvPr/>
          </p:nvCxnSpPr>
          <p:spPr bwMode="auto">
            <a:xfrm>
              <a:off x="74295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1" name="AutoShape 17"/>
            <p:cNvCxnSpPr>
              <a:cxnSpLocks noChangeShapeType="1"/>
            </p:cNvCxnSpPr>
            <p:nvPr/>
          </p:nvCxnSpPr>
          <p:spPr bwMode="auto">
            <a:xfrm flipH="1">
              <a:off x="37338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2" name="AutoShape 18"/>
            <p:cNvCxnSpPr>
              <a:cxnSpLocks noChangeShapeType="1"/>
            </p:cNvCxnSpPr>
            <p:nvPr/>
          </p:nvCxnSpPr>
          <p:spPr bwMode="auto">
            <a:xfrm>
              <a:off x="4000500" y="4038600"/>
              <a:ext cx="1905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3" name="AutoShape 19"/>
            <p:cNvCxnSpPr>
              <a:cxnSpLocks noChangeShapeType="1"/>
            </p:cNvCxnSpPr>
            <p:nvPr/>
          </p:nvCxnSpPr>
          <p:spPr bwMode="auto">
            <a:xfrm flipH="1">
              <a:off x="50292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4" name="AutoShape 20"/>
            <p:cNvCxnSpPr>
              <a:cxnSpLocks noChangeShapeType="1"/>
            </p:cNvCxnSpPr>
            <p:nvPr/>
          </p:nvCxnSpPr>
          <p:spPr bwMode="auto">
            <a:xfrm>
              <a:off x="52959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5" name="AutoShape 21"/>
            <p:cNvCxnSpPr>
              <a:cxnSpLocks noChangeShapeType="1"/>
            </p:cNvCxnSpPr>
            <p:nvPr/>
          </p:nvCxnSpPr>
          <p:spPr bwMode="auto">
            <a:xfrm flipH="1">
              <a:off x="65532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6" name="AutoShape 22"/>
            <p:cNvCxnSpPr>
              <a:cxnSpLocks noChangeShapeType="1"/>
            </p:cNvCxnSpPr>
            <p:nvPr/>
          </p:nvCxnSpPr>
          <p:spPr bwMode="auto">
            <a:xfrm>
              <a:off x="6819900" y="4038600"/>
              <a:ext cx="1905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7" name="AutoShape 23"/>
            <p:cNvCxnSpPr>
              <a:cxnSpLocks noChangeShapeType="1"/>
            </p:cNvCxnSpPr>
            <p:nvPr/>
          </p:nvCxnSpPr>
          <p:spPr bwMode="auto">
            <a:xfrm flipH="1">
              <a:off x="77724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8" name="AutoShape 24"/>
            <p:cNvCxnSpPr>
              <a:cxnSpLocks noChangeShapeType="1"/>
            </p:cNvCxnSpPr>
            <p:nvPr/>
          </p:nvCxnSpPr>
          <p:spPr bwMode="auto">
            <a:xfrm>
              <a:off x="80391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8459" name="AutoShape 27"/>
            <p:cNvSpPr>
              <a:spLocks noChangeArrowheads="1"/>
            </p:cNvSpPr>
            <p:nvPr/>
          </p:nvSpPr>
          <p:spPr bwMode="auto">
            <a:xfrm>
              <a:off x="5762625" y="2057400"/>
              <a:ext cx="436563" cy="304800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0" name="AutoShape 27"/>
            <p:cNvSpPr>
              <a:spLocks noChangeArrowheads="1"/>
            </p:cNvSpPr>
            <p:nvPr/>
          </p:nvSpPr>
          <p:spPr bwMode="auto">
            <a:xfrm>
              <a:off x="4481513" y="28194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3333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1" name="AutoShape 27"/>
            <p:cNvSpPr>
              <a:spLocks noChangeArrowheads="1"/>
            </p:cNvSpPr>
            <p:nvPr/>
          </p:nvSpPr>
          <p:spPr bwMode="auto">
            <a:xfrm>
              <a:off x="7799388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2" name="AutoShape 27"/>
            <p:cNvSpPr>
              <a:spLocks noChangeArrowheads="1"/>
            </p:cNvSpPr>
            <p:nvPr/>
          </p:nvSpPr>
          <p:spPr bwMode="auto">
            <a:xfrm>
              <a:off x="7210425" y="2819400"/>
              <a:ext cx="436563" cy="304800"/>
            </a:xfrm>
            <a:prstGeom prst="triangle">
              <a:avLst>
                <a:gd name="adj" fmla="val 50000"/>
              </a:avLst>
            </a:prstGeom>
            <a:solidFill>
              <a:srgbClr val="3333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3" name="AutoShape 27"/>
            <p:cNvSpPr>
              <a:spLocks noChangeArrowheads="1"/>
            </p:cNvSpPr>
            <p:nvPr/>
          </p:nvSpPr>
          <p:spPr bwMode="auto">
            <a:xfrm>
              <a:off x="66024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4" name="AutoShape 27"/>
            <p:cNvSpPr>
              <a:spLocks noChangeArrowheads="1"/>
            </p:cNvSpPr>
            <p:nvPr/>
          </p:nvSpPr>
          <p:spPr bwMode="auto">
            <a:xfrm>
              <a:off x="50911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5" name="AutoShape 27"/>
            <p:cNvSpPr>
              <a:spLocks noChangeArrowheads="1"/>
            </p:cNvSpPr>
            <p:nvPr/>
          </p:nvSpPr>
          <p:spPr bwMode="auto">
            <a:xfrm>
              <a:off x="37957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1676400"/>
            <a:ext cx="5486400" cy="3886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 Outcomes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>
            <a:extLst>
              <a:ext uri="{FF2B5EF4-FFF2-40B4-BE49-F238E27FC236}">
                <a16:creationId xmlns:a16="http://schemas.microsoft.com/office/drawing/2014/main" id="{57BBD7A7-97EA-7E49-BC29-06749B5AD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444625"/>
            <a:ext cx="85344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DF915F8-6F10-454B-8349-7FEB4E6BF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/>
              <a:t>Monte Carlo Tree Search</a:t>
            </a:r>
          </a:p>
        </p:txBody>
      </p:sp>
    </p:spTree>
    <p:extLst>
      <p:ext uri="{BB962C8B-B14F-4D97-AF65-F5344CB8AC3E}">
        <p14:creationId xmlns:p14="http://schemas.microsoft.com/office/powerpoint/2010/main" val="19443028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698D5-4747-A044-90F4-93DE71D14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Tree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23152-FFAD-5648-84DC-C14BAE9FC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Methods based on alpha-beta search assume a fixed horizon</a:t>
            </a:r>
          </a:p>
          <a:p>
            <a:pPr lvl="1"/>
            <a:r>
              <a:rPr lang="en-US" dirty="0"/>
              <a:t>Pretty hopeless for Go, with </a:t>
            </a:r>
            <a:r>
              <a:rPr lang="en-US" i="1" dirty="0">
                <a:solidFill>
                  <a:srgbClr val="CE00BB"/>
                </a:solidFill>
              </a:rPr>
              <a:t>b</a:t>
            </a:r>
            <a:r>
              <a:rPr lang="en-US" dirty="0"/>
              <a:t> &gt; 300</a:t>
            </a:r>
          </a:p>
          <a:p>
            <a:r>
              <a:rPr lang="en-US" dirty="0"/>
              <a:t>MCTS combines two important ideas:</a:t>
            </a:r>
          </a:p>
          <a:p>
            <a:pPr lvl="1"/>
            <a:r>
              <a:rPr lang="en-US" b="1" i="1" dirty="0"/>
              <a:t>Evaluation by rollouts </a:t>
            </a:r>
            <a:r>
              <a:rPr lang="en-US" dirty="0"/>
              <a:t>– play multiple games to termination from a state </a:t>
            </a:r>
            <a:r>
              <a:rPr lang="en-US" i="1" dirty="0">
                <a:solidFill>
                  <a:srgbClr val="CE00BB"/>
                </a:solidFill>
              </a:rPr>
              <a:t>s</a:t>
            </a:r>
            <a:r>
              <a:rPr lang="en-US" dirty="0"/>
              <a:t> (using a simple, fast rollout policy) and count wins and losses</a:t>
            </a:r>
          </a:p>
          <a:p>
            <a:pPr lvl="1"/>
            <a:r>
              <a:rPr lang="en-US" b="1" i="1" dirty="0"/>
              <a:t>Selective search </a:t>
            </a:r>
            <a:r>
              <a:rPr lang="en-US" dirty="0"/>
              <a:t>– explore parts of the tree that will help improve the decision at the root, regardless of depth</a:t>
            </a:r>
          </a:p>
        </p:txBody>
      </p:sp>
    </p:spTree>
    <p:extLst>
      <p:ext uri="{BB962C8B-B14F-4D97-AF65-F5344CB8AC3E}">
        <p14:creationId xmlns:p14="http://schemas.microsoft.com/office/powerpoint/2010/main" val="11516729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259EE-A8C6-8940-9779-CB788464E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Rollouts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757C4-ED3F-A246-A0A3-16BA29474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4546600" cy="4729164"/>
          </a:xfrm>
        </p:spPr>
        <p:txBody>
          <a:bodyPr/>
          <a:lstStyle/>
          <a:p>
            <a:r>
              <a:rPr lang="en-US" dirty="0"/>
              <a:t>For each rollout:</a:t>
            </a:r>
          </a:p>
          <a:p>
            <a:pPr lvl="1"/>
            <a:r>
              <a:rPr lang="en-US" dirty="0"/>
              <a:t>Repeat until terminal:</a:t>
            </a:r>
          </a:p>
          <a:p>
            <a:pPr lvl="2"/>
            <a:r>
              <a:rPr lang="en-US" dirty="0"/>
              <a:t>Play a move according to a fixed, fast rollout policy</a:t>
            </a:r>
          </a:p>
          <a:p>
            <a:pPr lvl="1"/>
            <a:r>
              <a:rPr lang="en-US" dirty="0"/>
              <a:t>Record the result</a:t>
            </a:r>
          </a:p>
          <a:p>
            <a:r>
              <a:rPr lang="en-US" dirty="0"/>
              <a:t>Fraction of wins correlates with the true value of the position!</a:t>
            </a:r>
          </a:p>
          <a:p>
            <a:r>
              <a:rPr lang="en-US" dirty="0"/>
              <a:t>Having a “better” rollout policy helps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F4B884A-AAEC-9B44-952D-D072BEE371B9}"/>
              </a:ext>
            </a:extLst>
          </p:cNvPr>
          <p:cNvSpPr>
            <a:spLocks noChangeAspect="1"/>
          </p:cNvSpPr>
          <p:nvPr/>
        </p:nvSpPr>
        <p:spPr>
          <a:xfrm>
            <a:off x="7392983" y="3717398"/>
            <a:ext cx="64008" cy="64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1FA1CA4-D73D-2E44-A056-4E2A16F8F16A}"/>
              </a:ext>
            </a:extLst>
          </p:cNvPr>
          <p:cNvSpPr>
            <a:spLocks noChangeAspect="1"/>
          </p:cNvSpPr>
          <p:nvPr/>
        </p:nvSpPr>
        <p:spPr>
          <a:xfrm>
            <a:off x="7396975" y="5202187"/>
            <a:ext cx="64008" cy="64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740034-6FFD-E147-9F07-6F61BF2F6936}"/>
              </a:ext>
            </a:extLst>
          </p:cNvPr>
          <p:cNvSpPr>
            <a:spLocks noChangeAspect="1"/>
          </p:cNvSpPr>
          <p:nvPr/>
        </p:nvSpPr>
        <p:spPr>
          <a:xfrm>
            <a:off x="6543675" y="1382713"/>
            <a:ext cx="4727448" cy="4727448"/>
          </a:xfrm>
          <a:prstGeom prst="rect">
            <a:avLst/>
          </a:prstGeom>
          <a:solidFill>
            <a:srgbClr val="FEC2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CD2EF0-B326-854A-B207-DB3834DD5867}"/>
              </a:ext>
            </a:extLst>
          </p:cNvPr>
          <p:cNvSpPr/>
          <p:nvPr/>
        </p:nvSpPr>
        <p:spPr>
          <a:xfrm>
            <a:off x="6686447" y="1525823"/>
            <a:ext cx="4447941" cy="4447941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C3E6B9-D2AE-9B4E-916A-C7111BD52E19}"/>
              </a:ext>
            </a:extLst>
          </p:cNvPr>
          <p:cNvCxnSpPr>
            <a:cxnSpLocks/>
            <a:stCxn id="13" idx="1"/>
            <a:endCxn id="13" idx="3"/>
          </p:cNvCxnSpPr>
          <p:nvPr/>
        </p:nvCxnSpPr>
        <p:spPr>
          <a:xfrm>
            <a:off x="6686447" y="3749794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4F83FEA-DCD1-4A4B-A95C-EB32F7196F48}"/>
              </a:ext>
            </a:extLst>
          </p:cNvPr>
          <p:cNvCxnSpPr>
            <a:cxnSpLocks/>
            <a:stCxn id="13" idx="0"/>
            <a:endCxn id="13" idx="2"/>
          </p:cNvCxnSpPr>
          <p:nvPr/>
        </p:nvCxnSpPr>
        <p:spPr>
          <a:xfrm>
            <a:off x="8910418" y="1525823"/>
            <a:ext cx="0" cy="4447941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3A7B46-BB05-5D4C-99A1-600E30F88622}"/>
              </a:ext>
            </a:extLst>
          </p:cNvPr>
          <p:cNvCxnSpPr>
            <a:cxnSpLocks/>
          </p:cNvCxnSpPr>
          <p:nvPr/>
        </p:nvCxnSpPr>
        <p:spPr>
          <a:xfrm>
            <a:off x="6686447" y="1773499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767732C-F061-5044-A82B-FF584531ABAF}"/>
              </a:ext>
            </a:extLst>
          </p:cNvPr>
          <p:cNvCxnSpPr>
            <a:cxnSpLocks/>
          </p:cNvCxnSpPr>
          <p:nvPr/>
        </p:nvCxnSpPr>
        <p:spPr>
          <a:xfrm>
            <a:off x="6686447" y="2020387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C57022-373D-4143-84DE-C3CBD1412864}"/>
              </a:ext>
            </a:extLst>
          </p:cNvPr>
          <p:cNvCxnSpPr>
            <a:cxnSpLocks/>
          </p:cNvCxnSpPr>
          <p:nvPr/>
        </p:nvCxnSpPr>
        <p:spPr>
          <a:xfrm>
            <a:off x="6686447" y="2271639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95FD712-A6E0-1E4F-BFAB-9935897C6E07}"/>
              </a:ext>
            </a:extLst>
          </p:cNvPr>
          <p:cNvCxnSpPr>
            <a:cxnSpLocks/>
          </p:cNvCxnSpPr>
          <p:nvPr/>
        </p:nvCxnSpPr>
        <p:spPr>
          <a:xfrm>
            <a:off x="6686446" y="2518527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0385FC1-6920-2740-AE95-E15B777269E4}"/>
              </a:ext>
            </a:extLst>
          </p:cNvPr>
          <p:cNvCxnSpPr>
            <a:cxnSpLocks/>
          </p:cNvCxnSpPr>
          <p:nvPr/>
        </p:nvCxnSpPr>
        <p:spPr>
          <a:xfrm>
            <a:off x="6686445" y="2765415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37C9196-F730-5347-B716-FD1B550C8A85}"/>
              </a:ext>
            </a:extLst>
          </p:cNvPr>
          <p:cNvCxnSpPr>
            <a:cxnSpLocks/>
          </p:cNvCxnSpPr>
          <p:nvPr/>
        </p:nvCxnSpPr>
        <p:spPr>
          <a:xfrm>
            <a:off x="6686445" y="3010449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8EA4199-8900-7B42-8391-7CF2164051E1}"/>
              </a:ext>
            </a:extLst>
          </p:cNvPr>
          <p:cNvCxnSpPr>
            <a:cxnSpLocks/>
          </p:cNvCxnSpPr>
          <p:nvPr/>
        </p:nvCxnSpPr>
        <p:spPr>
          <a:xfrm>
            <a:off x="6686444" y="3257337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C60BA3F-03D8-DD4C-A51B-6FA5CBBD09DA}"/>
              </a:ext>
            </a:extLst>
          </p:cNvPr>
          <p:cNvCxnSpPr>
            <a:cxnSpLocks/>
          </p:cNvCxnSpPr>
          <p:nvPr/>
        </p:nvCxnSpPr>
        <p:spPr>
          <a:xfrm>
            <a:off x="6686443" y="3504225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CCD0D50-DBC0-5542-85D7-9C211BD8C943}"/>
              </a:ext>
            </a:extLst>
          </p:cNvPr>
          <p:cNvCxnSpPr>
            <a:cxnSpLocks/>
          </p:cNvCxnSpPr>
          <p:nvPr/>
        </p:nvCxnSpPr>
        <p:spPr>
          <a:xfrm>
            <a:off x="6686444" y="3997863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D71DE9-DB29-1F4E-9CB3-E98DBD349B5D}"/>
              </a:ext>
            </a:extLst>
          </p:cNvPr>
          <p:cNvCxnSpPr>
            <a:cxnSpLocks/>
          </p:cNvCxnSpPr>
          <p:nvPr/>
        </p:nvCxnSpPr>
        <p:spPr>
          <a:xfrm>
            <a:off x="6686444" y="4244751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51F8D30-A5FB-B947-9351-380E9C944E0F}"/>
              </a:ext>
            </a:extLst>
          </p:cNvPr>
          <p:cNvCxnSpPr>
            <a:cxnSpLocks/>
          </p:cNvCxnSpPr>
          <p:nvPr/>
        </p:nvCxnSpPr>
        <p:spPr>
          <a:xfrm>
            <a:off x="6686444" y="4496003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B48557-AF84-6E45-9820-3358A92780FB}"/>
              </a:ext>
            </a:extLst>
          </p:cNvPr>
          <p:cNvCxnSpPr>
            <a:cxnSpLocks/>
          </p:cNvCxnSpPr>
          <p:nvPr/>
        </p:nvCxnSpPr>
        <p:spPr>
          <a:xfrm>
            <a:off x="6686443" y="4742891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90506B5-58B9-ED4F-B00D-13B880864FEA}"/>
              </a:ext>
            </a:extLst>
          </p:cNvPr>
          <p:cNvCxnSpPr>
            <a:cxnSpLocks/>
          </p:cNvCxnSpPr>
          <p:nvPr/>
        </p:nvCxnSpPr>
        <p:spPr>
          <a:xfrm>
            <a:off x="6686442" y="4989779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3E561A2-4C4A-A94A-9718-8C68D7EB9A0C}"/>
              </a:ext>
            </a:extLst>
          </p:cNvPr>
          <p:cNvCxnSpPr>
            <a:cxnSpLocks/>
          </p:cNvCxnSpPr>
          <p:nvPr/>
        </p:nvCxnSpPr>
        <p:spPr>
          <a:xfrm>
            <a:off x="6686442" y="5234813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424A35A-E82F-2A43-9609-27F90640CA17}"/>
              </a:ext>
            </a:extLst>
          </p:cNvPr>
          <p:cNvCxnSpPr>
            <a:cxnSpLocks/>
          </p:cNvCxnSpPr>
          <p:nvPr/>
        </p:nvCxnSpPr>
        <p:spPr>
          <a:xfrm>
            <a:off x="6686441" y="5481701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3E733B3-2DE6-004F-A5B9-F2B0164101CE}"/>
              </a:ext>
            </a:extLst>
          </p:cNvPr>
          <p:cNvCxnSpPr>
            <a:cxnSpLocks/>
          </p:cNvCxnSpPr>
          <p:nvPr/>
        </p:nvCxnSpPr>
        <p:spPr>
          <a:xfrm>
            <a:off x="6686440" y="5728589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204B2E3-4F94-9046-BB12-415E44DCEDC2}"/>
              </a:ext>
            </a:extLst>
          </p:cNvPr>
          <p:cNvCxnSpPr>
            <a:cxnSpLocks/>
          </p:cNvCxnSpPr>
          <p:nvPr/>
        </p:nvCxnSpPr>
        <p:spPr>
          <a:xfrm rot="16200000">
            <a:off x="4700880" y="3750964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B518EF-69E4-A24E-BC95-694CF274A16B}"/>
              </a:ext>
            </a:extLst>
          </p:cNvPr>
          <p:cNvCxnSpPr>
            <a:cxnSpLocks/>
          </p:cNvCxnSpPr>
          <p:nvPr/>
        </p:nvCxnSpPr>
        <p:spPr>
          <a:xfrm rot="16200000">
            <a:off x="4947768" y="3750964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4233182-6344-2B44-987B-54E50BA6D5A6}"/>
              </a:ext>
            </a:extLst>
          </p:cNvPr>
          <p:cNvCxnSpPr>
            <a:cxnSpLocks/>
          </p:cNvCxnSpPr>
          <p:nvPr/>
        </p:nvCxnSpPr>
        <p:spPr>
          <a:xfrm rot="16200000">
            <a:off x="5199020" y="3750964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C8A4998-D606-7042-9586-F7461EB0EA94}"/>
              </a:ext>
            </a:extLst>
          </p:cNvPr>
          <p:cNvCxnSpPr>
            <a:cxnSpLocks/>
          </p:cNvCxnSpPr>
          <p:nvPr/>
        </p:nvCxnSpPr>
        <p:spPr>
          <a:xfrm rot="16200000">
            <a:off x="5445908" y="3750965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FB47DCD-2841-854E-9D2D-65D195FCDD79}"/>
              </a:ext>
            </a:extLst>
          </p:cNvPr>
          <p:cNvCxnSpPr>
            <a:cxnSpLocks/>
          </p:cNvCxnSpPr>
          <p:nvPr/>
        </p:nvCxnSpPr>
        <p:spPr>
          <a:xfrm rot="16200000">
            <a:off x="5692796" y="3750966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2662104-3357-DF48-9B99-1E7DF77694A3}"/>
              </a:ext>
            </a:extLst>
          </p:cNvPr>
          <p:cNvCxnSpPr>
            <a:cxnSpLocks/>
          </p:cNvCxnSpPr>
          <p:nvPr/>
        </p:nvCxnSpPr>
        <p:spPr>
          <a:xfrm rot="16200000">
            <a:off x="5937830" y="3750966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A2984EA-A580-0F48-8CB4-B8BCB1BDE216}"/>
              </a:ext>
            </a:extLst>
          </p:cNvPr>
          <p:cNvCxnSpPr>
            <a:cxnSpLocks/>
          </p:cNvCxnSpPr>
          <p:nvPr/>
        </p:nvCxnSpPr>
        <p:spPr>
          <a:xfrm rot="16200000">
            <a:off x="6184718" y="3750967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94B6C6-448D-0B49-A66D-1187AD3AC24E}"/>
              </a:ext>
            </a:extLst>
          </p:cNvPr>
          <p:cNvCxnSpPr>
            <a:cxnSpLocks/>
          </p:cNvCxnSpPr>
          <p:nvPr/>
        </p:nvCxnSpPr>
        <p:spPr>
          <a:xfrm rot="16200000">
            <a:off x="6431606" y="3750968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035E468-8458-1D47-8F98-63A5C968EC64}"/>
              </a:ext>
            </a:extLst>
          </p:cNvPr>
          <p:cNvCxnSpPr>
            <a:cxnSpLocks/>
          </p:cNvCxnSpPr>
          <p:nvPr/>
        </p:nvCxnSpPr>
        <p:spPr>
          <a:xfrm rot="16200000">
            <a:off x="6933408" y="3750967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032B7D1-AA13-2847-9493-7A796E0C4A95}"/>
              </a:ext>
            </a:extLst>
          </p:cNvPr>
          <p:cNvCxnSpPr>
            <a:cxnSpLocks/>
          </p:cNvCxnSpPr>
          <p:nvPr/>
        </p:nvCxnSpPr>
        <p:spPr>
          <a:xfrm rot="16200000">
            <a:off x="7180296" y="3750967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B20B25-F7CD-4143-B01F-60478DD0E3EA}"/>
              </a:ext>
            </a:extLst>
          </p:cNvPr>
          <p:cNvCxnSpPr>
            <a:cxnSpLocks/>
          </p:cNvCxnSpPr>
          <p:nvPr/>
        </p:nvCxnSpPr>
        <p:spPr>
          <a:xfrm rot="16200000">
            <a:off x="7431548" y="3750967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001675C-5287-224F-841D-7C574CB363BC}"/>
              </a:ext>
            </a:extLst>
          </p:cNvPr>
          <p:cNvCxnSpPr>
            <a:cxnSpLocks/>
          </p:cNvCxnSpPr>
          <p:nvPr/>
        </p:nvCxnSpPr>
        <p:spPr>
          <a:xfrm rot="16200000">
            <a:off x="7678436" y="3750968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861F63-572E-F44D-B204-569A4AE545A9}"/>
              </a:ext>
            </a:extLst>
          </p:cNvPr>
          <p:cNvCxnSpPr>
            <a:cxnSpLocks/>
          </p:cNvCxnSpPr>
          <p:nvPr/>
        </p:nvCxnSpPr>
        <p:spPr>
          <a:xfrm rot="16200000">
            <a:off x="7925324" y="3750969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188DCF8-8B1C-A349-A16E-9E5EC8C414CE}"/>
              </a:ext>
            </a:extLst>
          </p:cNvPr>
          <p:cNvCxnSpPr>
            <a:cxnSpLocks/>
          </p:cNvCxnSpPr>
          <p:nvPr/>
        </p:nvCxnSpPr>
        <p:spPr>
          <a:xfrm rot="16200000">
            <a:off x="8170358" y="3750969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A295212-EB37-8844-8996-156A433458CD}"/>
              </a:ext>
            </a:extLst>
          </p:cNvPr>
          <p:cNvCxnSpPr>
            <a:cxnSpLocks/>
          </p:cNvCxnSpPr>
          <p:nvPr/>
        </p:nvCxnSpPr>
        <p:spPr>
          <a:xfrm rot="16200000">
            <a:off x="8417246" y="3750970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D6C8FB3-E882-6243-A83B-F4C84F62B0ED}"/>
              </a:ext>
            </a:extLst>
          </p:cNvPr>
          <p:cNvCxnSpPr>
            <a:cxnSpLocks/>
          </p:cNvCxnSpPr>
          <p:nvPr/>
        </p:nvCxnSpPr>
        <p:spPr>
          <a:xfrm rot="16200000">
            <a:off x="8664134" y="3750971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C663DD06-B113-7546-9D25-E12C5125BBD1}"/>
              </a:ext>
            </a:extLst>
          </p:cNvPr>
          <p:cNvSpPr>
            <a:spLocks noChangeAspect="1"/>
          </p:cNvSpPr>
          <p:nvPr/>
        </p:nvSpPr>
        <p:spPr>
          <a:xfrm>
            <a:off x="9784391" y="2153676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B5D2152-6C91-CD41-9DD7-98A8017839FC}"/>
              </a:ext>
            </a:extLst>
          </p:cNvPr>
          <p:cNvSpPr>
            <a:spLocks noChangeAspect="1"/>
          </p:cNvSpPr>
          <p:nvPr/>
        </p:nvSpPr>
        <p:spPr>
          <a:xfrm>
            <a:off x="10280042" y="5369978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A57C4E2-5616-184E-BA27-4EB7EC2EEC5E}"/>
              </a:ext>
            </a:extLst>
          </p:cNvPr>
          <p:cNvSpPr>
            <a:spLocks noChangeAspect="1"/>
          </p:cNvSpPr>
          <p:nvPr/>
        </p:nvSpPr>
        <p:spPr>
          <a:xfrm>
            <a:off x="9540984" y="5128295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CBF12C7-748D-2B43-A689-644FED19475C}"/>
              </a:ext>
            </a:extLst>
          </p:cNvPr>
          <p:cNvSpPr>
            <a:spLocks noChangeAspect="1"/>
          </p:cNvSpPr>
          <p:nvPr/>
        </p:nvSpPr>
        <p:spPr>
          <a:xfrm>
            <a:off x="10533472" y="4619403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33AD17F-61D5-AC4C-8612-129A491A433D}"/>
              </a:ext>
            </a:extLst>
          </p:cNvPr>
          <p:cNvSpPr>
            <a:spLocks noChangeAspect="1"/>
          </p:cNvSpPr>
          <p:nvPr/>
        </p:nvSpPr>
        <p:spPr>
          <a:xfrm>
            <a:off x="8795752" y="5123088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1612AFB-1015-2F43-8130-EB9FCEDBB82A}"/>
              </a:ext>
            </a:extLst>
          </p:cNvPr>
          <p:cNvSpPr>
            <a:spLocks noChangeAspect="1"/>
          </p:cNvSpPr>
          <p:nvPr/>
        </p:nvSpPr>
        <p:spPr>
          <a:xfrm>
            <a:off x="10535711" y="4879719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662CD9D-35A7-2545-B54F-AB19D43841F8}"/>
              </a:ext>
            </a:extLst>
          </p:cNvPr>
          <p:cNvSpPr>
            <a:spLocks noChangeAspect="1"/>
          </p:cNvSpPr>
          <p:nvPr/>
        </p:nvSpPr>
        <p:spPr>
          <a:xfrm>
            <a:off x="10290149" y="2163429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88E176E-D2F0-9D44-91C0-11704568B65C}"/>
              </a:ext>
            </a:extLst>
          </p:cNvPr>
          <p:cNvSpPr>
            <a:spLocks noChangeAspect="1"/>
          </p:cNvSpPr>
          <p:nvPr/>
        </p:nvSpPr>
        <p:spPr>
          <a:xfrm>
            <a:off x="10282471" y="2651838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95F6D3B-663A-B142-AB9F-C5976E5A1FB8}"/>
              </a:ext>
            </a:extLst>
          </p:cNvPr>
          <p:cNvSpPr>
            <a:spLocks noChangeAspect="1"/>
          </p:cNvSpPr>
          <p:nvPr/>
        </p:nvSpPr>
        <p:spPr>
          <a:xfrm>
            <a:off x="10524906" y="2396492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D4E56E1-BA71-7C4A-8D92-CD335C88CB8C}"/>
              </a:ext>
            </a:extLst>
          </p:cNvPr>
          <p:cNvSpPr>
            <a:spLocks noChangeAspect="1"/>
          </p:cNvSpPr>
          <p:nvPr/>
        </p:nvSpPr>
        <p:spPr>
          <a:xfrm>
            <a:off x="10533472" y="2649896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833293B-E8B8-C84D-BD33-E973CB7A87D0}"/>
              </a:ext>
            </a:extLst>
          </p:cNvPr>
          <p:cNvSpPr>
            <a:spLocks noChangeAspect="1"/>
          </p:cNvSpPr>
          <p:nvPr/>
        </p:nvSpPr>
        <p:spPr>
          <a:xfrm>
            <a:off x="6818094" y="5122733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FF08AEB-A2C7-DB45-923D-B09B66CD4965}"/>
              </a:ext>
            </a:extLst>
          </p:cNvPr>
          <p:cNvSpPr>
            <a:spLocks noChangeAspect="1"/>
          </p:cNvSpPr>
          <p:nvPr/>
        </p:nvSpPr>
        <p:spPr>
          <a:xfrm>
            <a:off x="6814765" y="4876992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2C5E67C-1C4D-574C-86D3-7464AA949371}"/>
              </a:ext>
            </a:extLst>
          </p:cNvPr>
          <p:cNvSpPr>
            <a:spLocks noChangeAspect="1"/>
          </p:cNvSpPr>
          <p:nvPr/>
        </p:nvSpPr>
        <p:spPr>
          <a:xfrm>
            <a:off x="10035344" y="3634593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93B3F4F-4E2D-7D4F-8096-A0E2749563CD}"/>
              </a:ext>
            </a:extLst>
          </p:cNvPr>
          <p:cNvSpPr>
            <a:spLocks noChangeAspect="1"/>
          </p:cNvSpPr>
          <p:nvPr/>
        </p:nvSpPr>
        <p:spPr>
          <a:xfrm>
            <a:off x="7056627" y="2896890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C35BAC7-4D48-8744-8951-F9420817BC78}"/>
              </a:ext>
            </a:extLst>
          </p:cNvPr>
          <p:cNvSpPr>
            <a:spLocks noChangeAspect="1"/>
          </p:cNvSpPr>
          <p:nvPr/>
        </p:nvSpPr>
        <p:spPr>
          <a:xfrm>
            <a:off x="9781225" y="5365612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AB1B086-9007-814F-A9ED-5FBC172ADC82}"/>
              </a:ext>
            </a:extLst>
          </p:cNvPr>
          <p:cNvSpPr>
            <a:spLocks noChangeAspect="1"/>
          </p:cNvSpPr>
          <p:nvPr/>
        </p:nvSpPr>
        <p:spPr>
          <a:xfrm>
            <a:off x="7058524" y="4872573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1F6EE57-4F2F-B14E-B8EA-FD0CFA444D58}"/>
              </a:ext>
            </a:extLst>
          </p:cNvPr>
          <p:cNvSpPr>
            <a:spLocks noChangeAspect="1"/>
          </p:cNvSpPr>
          <p:nvPr/>
        </p:nvSpPr>
        <p:spPr>
          <a:xfrm>
            <a:off x="10271139" y="4878241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4CF8238-DC3B-B740-8074-F720812CA959}"/>
              </a:ext>
            </a:extLst>
          </p:cNvPr>
          <p:cNvSpPr>
            <a:spLocks noChangeAspect="1"/>
          </p:cNvSpPr>
          <p:nvPr/>
        </p:nvSpPr>
        <p:spPr>
          <a:xfrm>
            <a:off x="10036385" y="5117923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C19E083-2307-1E45-9B7F-6354A3AB5844}"/>
              </a:ext>
            </a:extLst>
          </p:cNvPr>
          <p:cNvSpPr>
            <a:spLocks noChangeAspect="1"/>
          </p:cNvSpPr>
          <p:nvPr/>
        </p:nvSpPr>
        <p:spPr>
          <a:xfrm>
            <a:off x="10283801" y="3390260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E281812-09D6-EA4D-B7A9-3321A8383359}"/>
              </a:ext>
            </a:extLst>
          </p:cNvPr>
          <p:cNvSpPr>
            <a:spLocks noChangeAspect="1"/>
          </p:cNvSpPr>
          <p:nvPr/>
        </p:nvSpPr>
        <p:spPr>
          <a:xfrm>
            <a:off x="7304916" y="5374785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7236402-A66A-7D4D-8CBF-E5CD04D46292}"/>
              </a:ext>
            </a:extLst>
          </p:cNvPr>
          <p:cNvSpPr>
            <a:spLocks noChangeAspect="1"/>
          </p:cNvSpPr>
          <p:nvPr/>
        </p:nvSpPr>
        <p:spPr>
          <a:xfrm>
            <a:off x="7056625" y="2154871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BF4E769-4716-5548-9ED0-CAB0F7E4DF91}"/>
              </a:ext>
            </a:extLst>
          </p:cNvPr>
          <p:cNvSpPr>
            <a:spLocks noChangeAspect="1"/>
          </p:cNvSpPr>
          <p:nvPr/>
        </p:nvSpPr>
        <p:spPr>
          <a:xfrm>
            <a:off x="10037401" y="5368464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9623F1A-5BCB-6040-9A32-BF61E86D20D7}"/>
              </a:ext>
            </a:extLst>
          </p:cNvPr>
          <p:cNvSpPr>
            <a:spLocks noChangeAspect="1"/>
          </p:cNvSpPr>
          <p:nvPr/>
        </p:nvSpPr>
        <p:spPr>
          <a:xfrm>
            <a:off x="7553036" y="2154351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DA661CBC-5767-7E47-8658-F9BB8FD172ED}"/>
              </a:ext>
            </a:extLst>
          </p:cNvPr>
          <p:cNvSpPr>
            <a:spLocks noChangeAspect="1"/>
          </p:cNvSpPr>
          <p:nvPr/>
        </p:nvSpPr>
        <p:spPr>
          <a:xfrm>
            <a:off x="7561526" y="5127788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E9018B53-6866-A54F-B177-FE01ACB251A5}"/>
              </a:ext>
            </a:extLst>
          </p:cNvPr>
          <p:cNvSpPr>
            <a:spLocks noChangeAspect="1"/>
          </p:cNvSpPr>
          <p:nvPr/>
        </p:nvSpPr>
        <p:spPr>
          <a:xfrm>
            <a:off x="8549215" y="1898420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7F8344A-A659-3D49-8498-CCC460913930}"/>
              </a:ext>
            </a:extLst>
          </p:cNvPr>
          <p:cNvSpPr>
            <a:spLocks noChangeAspect="1"/>
          </p:cNvSpPr>
          <p:nvPr/>
        </p:nvSpPr>
        <p:spPr>
          <a:xfrm>
            <a:off x="7309627" y="5128480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42DB1AE-1B59-4049-A03B-53ECD24F33BB}"/>
              </a:ext>
            </a:extLst>
          </p:cNvPr>
          <p:cNvSpPr>
            <a:spLocks noChangeAspect="1"/>
          </p:cNvSpPr>
          <p:nvPr/>
        </p:nvSpPr>
        <p:spPr>
          <a:xfrm>
            <a:off x="7054208" y="4627346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FE2265-199B-5D49-8F10-3B89DE10A0E0}"/>
              </a:ext>
            </a:extLst>
          </p:cNvPr>
          <p:cNvSpPr>
            <a:spLocks noChangeAspect="1"/>
          </p:cNvSpPr>
          <p:nvPr/>
        </p:nvSpPr>
        <p:spPr>
          <a:xfrm>
            <a:off x="7059885" y="5378474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4C28ED9-9ADF-5841-83B2-17FF5EC2310D}"/>
              </a:ext>
            </a:extLst>
          </p:cNvPr>
          <p:cNvSpPr>
            <a:spLocks noChangeAspect="1"/>
          </p:cNvSpPr>
          <p:nvPr/>
        </p:nvSpPr>
        <p:spPr>
          <a:xfrm>
            <a:off x="7315167" y="4875009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803192C-EC3C-D44C-93A5-844110259202}"/>
              </a:ext>
            </a:extLst>
          </p:cNvPr>
          <p:cNvSpPr>
            <a:spLocks noChangeAspect="1"/>
          </p:cNvSpPr>
          <p:nvPr/>
        </p:nvSpPr>
        <p:spPr>
          <a:xfrm>
            <a:off x="6815531" y="4633191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A0A784FD-128F-B040-92FC-34A87EEF0E7A}"/>
              </a:ext>
            </a:extLst>
          </p:cNvPr>
          <p:cNvSpPr>
            <a:spLocks noChangeAspect="1"/>
          </p:cNvSpPr>
          <p:nvPr/>
        </p:nvSpPr>
        <p:spPr>
          <a:xfrm>
            <a:off x="7058431" y="5129976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ABB2AAC-07F3-124E-B84C-91B2B1A8E862}"/>
              </a:ext>
            </a:extLst>
          </p:cNvPr>
          <p:cNvSpPr>
            <a:spLocks noChangeAspect="1"/>
          </p:cNvSpPr>
          <p:nvPr/>
        </p:nvSpPr>
        <p:spPr>
          <a:xfrm>
            <a:off x="7057570" y="4388515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CC80DB9-6D75-AB47-BD60-5DEFB032F5C2}"/>
              </a:ext>
            </a:extLst>
          </p:cNvPr>
          <p:cNvSpPr>
            <a:spLocks noChangeAspect="1"/>
          </p:cNvSpPr>
          <p:nvPr/>
        </p:nvSpPr>
        <p:spPr>
          <a:xfrm>
            <a:off x="6814628" y="5386992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C4848DD9-C205-364B-8D12-5A061FC50EA8}"/>
              </a:ext>
            </a:extLst>
          </p:cNvPr>
          <p:cNvSpPr>
            <a:spLocks noChangeAspect="1"/>
          </p:cNvSpPr>
          <p:nvPr/>
        </p:nvSpPr>
        <p:spPr>
          <a:xfrm>
            <a:off x="7810267" y="5378424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941DAC8-FF53-4E40-9DB3-8CF1616E20F0}"/>
              </a:ext>
            </a:extLst>
          </p:cNvPr>
          <p:cNvSpPr>
            <a:spLocks noChangeAspect="1"/>
          </p:cNvSpPr>
          <p:nvPr/>
        </p:nvSpPr>
        <p:spPr>
          <a:xfrm>
            <a:off x="8875751" y="2243993"/>
            <a:ext cx="64008" cy="64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461F054-0749-8B48-AFAE-D287D72E7294}"/>
              </a:ext>
            </a:extLst>
          </p:cNvPr>
          <p:cNvSpPr>
            <a:spLocks noChangeAspect="1"/>
          </p:cNvSpPr>
          <p:nvPr/>
        </p:nvSpPr>
        <p:spPr>
          <a:xfrm>
            <a:off x="10367638" y="2237873"/>
            <a:ext cx="64008" cy="64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91DE26-CF62-4E4E-BC15-9C209CAE6ED3}"/>
              </a:ext>
            </a:extLst>
          </p:cNvPr>
          <p:cNvSpPr>
            <a:spLocks noChangeAspect="1"/>
          </p:cNvSpPr>
          <p:nvPr/>
        </p:nvSpPr>
        <p:spPr>
          <a:xfrm>
            <a:off x="10364796" y="5201657"/>
            <a:ext cx="64008" cy="64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9AED087-CF62-4347-B88A-C67A645D4C2D}"/>
              </a:ext>
            </a:extLst>
          </p:cNvPr>
          <p:cNvSpPr>
            <a:spLocks noChangeAspect="1"/>
          </p:cNvSpPr>
          <p:nvPr/>
        </p:nvSpPr>
        <p:spPr>
          <a:xfrm>
            <a:off x="8875844" y="5202809"/>
            <a:ext cx="64008" cy="64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AB981000-EA0A-2542-846B-F295BD178E54}"/>
              </a:ext>
            </a:extLst>
          </p:cNvPr>
          <p:cNvSpPr>
            <a:spLocks noChangeAspect="1"/>
          </p:cNvSpPr>
          <p:nvPr/>
        </p:nvSpPr>
        <p:spPr>
          <a:xfrm>
            <a:off x="8878337" y="3715309"/>
            <a:ext cx="64008" cy="64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7E99D88-DDFB-494B-B07C-3337A490596A}"/>
              </a:ext>
            </a:extLst>
          </p:cNvPr>
          <p:cNvSpPr>
            <a:spLocks noChangeAspect="1"/>
          </p:cNvSpPr>
          <p:nvPr/>
        </p:nvSpPr>
        <p:spPr>
          <a:xfrm>
            <a:off x="10361940" y="3712134"/>
            <a:ext cx="64008" cy="64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028BF9B-316C-6745-B2C5-A294E0E4C6E9}"/>
              </a:ext>
            </a:extLst>
          </p:cNvPr>
          <p:cNvSpPr>
            <a:spLocks noChangeAspect="1"/>
          </p:cNvSpPr>
          <p:nvPr/>
        </p:nvSpPr>
        <p:spPr>
          <a:xfrm>
            <a:off x="10533767" y="5128297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A268A16-D1EC-6B44-B25D-A984274E32AA}"/>
              </a:ext>
            </a:extLst>
          </p:cNvPr>
          <p:cNvSpPr>
            <a:spLocks noChangeAspect="1"/>
          </p:cNvSpPr>
          <p:nvPr/>
        </p:nvSpPr>
        <p:spPr>
          <a:xfrm>
            <a:off x="7309703" y="5621943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5AC12F0-CDC6-3448-8675-9B64BB2D4F2A}"/>
              </a:ext>
            </a:extLst>
          </p:cNvPr>
          <p:cNvSpPr>
            <a:spLocks noChangeAspect="1"/>
          </p:cNvSpPr>
          <p:nvPr/>
        </p:nvSpPr>
        <p:spPr>
          <a:xfrm>
            <a:off x="7310194" y="3640905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BAEAC05-9C6A-0246-871C-4543632C6D76}"/>
              </a:ext>
            </a:extLst>
          </p:cNvPr>
          <p:cNvSpPr>
            <a:spLocks noChangeAspect="1"/>
          </p:cNvSpPr>
          <p:nvPr/>
        </p:nvSpPr>
        <p:spPr>
          <a:xfrm>
            <a:off x="7394033" y="2239691"/>
            <a:ext cx="64008" cy="64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F1B981-5BCE-D54E-9442-5A7AFB1EDB30}"/>
              </a:ext>
            </a:extLst>
          </p:cNvPr>
          <p:cNvSpPr/>
          <p:nvPr/>
        </p:nvSpPr>
        <p:spPr>
          <a:xfrm>
            <a:off x="10084897" y="3685169"/>
            <a:ext cx="131847" cy="13184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027C1A0-CFDA-E14D-ADF4-6586601E5D01}"/>
              </a:ext>
            </a:extLst>
          </p:cNvPr>
          <p:cNvSpPr txBox="1"/>
          <p:nvPr/>
        </p:nvSpPr>
        <p:spPr>
          <a:xfrm>
            <a:off x="6842880" y="1054908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“Move 37”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9A63DE0-38FC-C341-B221-7A5BCFCCC95B}"/>
              </a:ext>
            </a:extLst>
          </p:cNvPr>
          <p:cNvSpPr>
            <a:spLocks noChangeAspect="1"/>
          </p:cNvSpPr>
          <p:nvPr/>
        </p:nvSpPr>
        <p:spPr>
          <a:xfrm>
            <a:off x="10777194" y="4130972"/>
            <a:ext cx="228600" cy="228600"/>
          </a:xfrm>
          <a:prstGeom prst="ellipse">
            <a:avLst/>
          </a:prstGeom>
          <a:solidFill>
            <a:srgbClr val="FFFF87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C589B0F-E0C8-C34E-87F3-00136DAC1C87}"/>
              </a:ext>
            </a:extLst>
          </p:cNvPr>
          <p:cNvSpPr>
            <a:spLocks noChangeAspect="1"/>
          </p:cNvSpPr>
          <p:nvPr/>
        </p:nvSpPr>
        <p:spPr>
          <a:xfrm>
            <a:off x="10274604" y="2914673"/>
            <a:ext cx="228600" cy="228600"/>
          </a:xfrm>
          <a:prstGeom prst="ellipse">
            <a:avLst/>
          </a:prstGeom>
          <a:solidFill>
            <a:srgbClr val="FFFF87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28AC22B-6D5D-F443-AD30-56D09E4E691D}"/>
              </a:ext>
            </a:extLst>
          </p:cNvPr>
          <p:cNvSpPr>
            <a:spLocks noChangeAspect="1"/>
          </p:cNvSpPr>
          <p:nvPr/>
        </p:nvSpPr>
        <p:spPr>
          <a:xfrm>
            <a:off x="9538812" y="5373799"/>
            <a:ext cx="228600" cy="228600"/>
          </a:xfrm>
          <a:prstGeom prst="ellipse">
            <a:avLst/>
          </a:prstGeom>
          <a:solidFill>
            <a:srgbClr val="FFFF87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526DB081-AA2C-4846-990C-9F9B69C62F91}"/>
              </a:ext>
            </a:extLst>
          </p:cNvPr>
          <p:cNvSpPr>
            <a:spLocks noChangeAspect="1"/>
          </p:cNvSpPr>
          <p:nvPr/>
        </p:nvSpPr>
        <p:spPr>
          <a:xfrm>
            <a:off x="7790321" y="1901472"/>
            <a:ext cx="228600" cy="228600"/>
          </a:xfrm>
          <a:prstGeom prst="ellipse">
            <a:avLst/>
          </a:prstGeom>
          <a:solidFill>
            <a:srgbClr val="FFFF87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8AC419E-2294-3C49-9F5E-2F7FCFD93ED3}"/>
              </a:ext>
            </a:extLst>
          </p:cNvPr>
          <p:cNvSpPr>
            <a:spLocks noChangeAspect="1"/>
          </p:cNvSpPr>
          <p:nvPr/>
        </p:nvSpPr>
        <p:spPr>
          <a:xfrm>
            <a:off x="7309951" y="4393929"/>
            <a:ext cx="228600" cy="228600"/>
          </a:xfrm>
          <a:prstGeom prst="ellipse">
            <a:avLst/>
          </a:prstGeom>
          <a:solidFill>
            <a:srgbClr val="FFFF87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5DF11FA-4728-1649-A7BA-A356F5790DC7}"/>
              </a:ext>
            </a:extLst>
          </p:cNvPr>
          <p:cNvSpPr>
            <a:spLocks noChangeAspect="1"/>
          </p:cNvSpPr>
          <p:nvPr/>
        </p:nvSpPr>
        <p:spPr>
          <a:xfrm>
            <a:off x="8804407" y="3887679"/>
            <a:ext cx="228600" cy="228600"/>
          </a:xfrm>
          <a:prstGeom prst="ellipse">
            <a:avLst/>
          </a:prstGeom>
          <a:solidFill>
            <a:srgbClr val="FFFF87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5A704FC-D7F3-5C45-95FB-07B7A7AD0354}"/>
              </a:ext>
            </a:extLst>
          </p:cNvPr>
          <p:cNvSpPr>
            <a:spLocks noChangeAspect="1"/>
          </p:cNvSpPr>
          <p:nvPr/>
        </p:nvSpPr>
        <p:spPr>
          <a:xfrm>
            <a:off x="8552252" y="3625741"/>
            <a:ext cx="228600" cy="228600"/>
          </a:xfrm>
          <a:prstGeom prst="ellipse">
            <a:avLst/>
          </a:prstGeom>
          <a:solidFill>
            <a:srgbClr val="FFFF87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CE291B16-6641-8747-9DA3-2D07B4E2F989}"/>
              </a:ext>
            </a:extLst>
          </p:cNvPr>
          <p:cNvSpPr>
            <a:spLocks noChangeAspect="1"/>
          </p:cNvSpPr>
          <p:nvPr/>
        </p:nvSpPr>
        <p:spPr>
          <a:xfrm>
            <a:off x="7065954" y="3397160"/>
            <a:ext cx="228600" cy="228600"/>
          </a:xfrm>
          <a:prstGeom prst="ellipse">
            <a:avLst/>
          </a:prstGeom>
          <a:solidFill>
            <a:srgbClr val="FFFF87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8466E6D3-006E-5F43-BA06-2F98E128D448}"/>
              </a:ext>
            </a:extLst>
          </p:cNvPr>
          <p:cNvSpPr>
            <a:spLocks noChangeAspect="1"/>
          </p:cNvSpPr>
          <p:nvPr/>
        </p:nvSpPr>
        <p:spPr>
          <a:xfrm>
            <a:off x="8546824" y="5612435"/>
            <a:ext cx="228600" cy="228600"/>
          </a:xfrm>
          <a:prstGeom prst="ellipse">
            <a:avLst/>
          </a:prstGeom>
          <a:solidFill>
            <a:srgbClr val="FFFF87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929C4DF7-8E8A-314B-A6E8-B8AB4666E11B}"/>
              </a:ext>
            </a:extLst>
          </p:cNvPr>
          <p:cNvSpPr>
            <a:spLocks noChangeAspect="1"/>
          </p:cNvSpPr>
          <p:nvPr/>
        </p:nvSpPr>
        <p:spPr>
          <a:xfrm>
            <a:off x="9056821" y="5123088"/>
            <a:ext cx="228600" cy="228600"/>
          </a:xfrm>
          <a:prstGeom prst="ellipse">
            <a:avLst/>
          </a:prstGeom>
          <a:solidFill>
            <a:srgbClr val="FFFF87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E3412962-4DD4-F049-9F27-BD762B62E764}"/>
              </a:ext>
            </a:extLst>
          </p:cNvPr>
          <p:cNvSpPr>
            <a:spLocks noChangeAspect="1"/>
          </p:cNvSpPr>
          <p:nvPr/>
        </p:nvSpPr>
        <p:spPr>
          <a:xfrm>
            <a:off x="7819545" y="3627351"/>
            <a:ext cx="228600" cy="228600"/>
          </a:xfrm>
          <a:prstGeom prst="ellipse">
            <a:avLst/>
          </a:prstGeom>
          <a:solidFill>
            <a:srgbClr val="6008A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046F13ED-F229-6E4F-ACA1-2A0328E44B82}"/>
              </a:ext>
            </a:extLst>
          </p:cNvPr>
          <p:cNvSpPr>
            <a:spLocks noChangeAspect="1"/>
          </p:cNvSpPr>
          <p:nvPr/>
        </p:nvSpPr>
        <p:spPr>
          <a:xfrm>
            <a:off x="7805806" y="5864925"/>
            <a:ext cx="228600" cy="228600"/>
          </a:xfrm>
          <a:prstGeom prst="ellipse">
            <a:avLst/>
          </a:prstGeom>
          <a:solidFill>
            <a:srgbClr val="6008A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866C28E-E0AE-DD45-ACF6-961A2644FCDC}"/>
              </a:ext>
            </a:extLst>
          </p:cNvPr>
          <p:cNvSpPr>
            <a:spLocks noChangeAspect="1"/>
          </p:cNvSpPr>
          <p:nvPr/>
        </p:nvSpPr>
        <p:spPr>
          <a:xfrm>
            <a:off x="9791822" y="1655783"/>
            <a:ext cx="228600" cy="228600"/>
          </a:xfrm>
          <a:prstGeom prst="ellipse">
            <a:avLst/>
          </a:prstGeom>
          <a:solidFill>
            <a:srgbClr val="6008A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BEC8BAE0-04F8-2840-820B-668BBADF0AE2}"/>
              </a:ext>
            </a:extLst>
          </p:cNvPr>
          <p:cNvSpPr>
            <a:spLocks noChangeAspect="1"/>
          </p:cNvSpPr>
          <p:nvPr/>
        </p:nvSpPr>
        <p:spPr>
          <a:xfrm>
            <a:off x="9542767" y="3386425"/>
            <a:ext cx="228600" cy="228600"/>
          </a:xfrm>
          <a:prstGeom prst="ellipse">
            <a:avLst/>
          </a:prstGeom>
          <a:solidFill>
            <a:srgbClr val="6008A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BC132B84-1040-FF44-812E-D8375730E5A1}"/>
              </a:ext>
            </a:extLst>
          </p:cNvPr>
          <p:cNvSpPr>
            <a:spLocks noChangeAspect="1"/>
          </p:cNvSpPr>
          <p:nvPr/>
        </p:nvSpPr>
        <p:spPr>
          <a:xfrm>
            <a:off x="9289664" y="4383989"/>
            <a:ext cx="228600" cy="228600"/>
          </a:xfrm>
          <a:prstGeom prst="ellipse">
            <a:avLst/>
          </a:prstGeom>
          <a:solidFill>
            <a:srgbClr val="6008A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9111643-434F-8B41-9C9D-C899F78F0A11}"/>
              </a:ext>
            </a:extLst>
          </p:cNvPr>
          <p:cNvSpPr>
            <a:spLocks noChangeAspect="1"/>
          </p:cNvSpPr>
          <p:nvPr/>
        </p:nvSpPr>
        <p:spPr>
          <a:xfrm>
            <a:off x="10024553" y="4876992"/>
            <a:ext cx="228600" cy="228600"/>
          </a:xfrm>
          <a:prstGeom prst="ellipse">
            <a:avLst/>
          </a:prstGeom>
          <a:solidFill>
            <a:srgbClr val="6008A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2B7861A7-483C-0D48-807F-EB994C0A01F8}"/>
              </a:ext>
            </a:extLst>
          </p:cNvPr>
          <p:cNvSpPr>
            <a:spLocks noChangeAspect="1"/>
          </p:cNvSpPr>
          <p:nvPr/>
        </p:nvSpPr>
        <p:spPr>
          <a:xfrm>
            <a:off x="6810479" y="3407454"/>
            <a:ext cx="228600" cy="228600"/>
          </a:xfrm>
          <a:prstGeom prst="ellipse">
            <a:avLst/>
          </a:prstGeom>
          <a:solidFill>
            <a:srgbClr val="6008A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7EEB8151-8451-624B-B817-8C58B1C23EE1}"/>
              </a:ext>
            </a:extLst>
          </p:cNvPr>
          <p:cNvSpPr>
            <a:spLocks noChangeAspect="1"/>
          </p:cNvSpPr>
          <p:nvPr/>
        </p:nvSpPr>
        <p:spPr>
          <a:xfrm>
            <a:off x="10281858" y="3882382"/>
            <a:ext cx="228600" cy="228600"/>
          </a:xfrm>
          <a:prstGeom prst="ellipse">
            <a:avLst/>
          </a:prstGeom>
          <a:solidFill>
            <a:srgbClr val="6008A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AC4110E3-94EA-9447-BC95-032942108B30}"/>
              </a:ext>
            </a:extLst>
          </p:cNvPr>
          <p:cNvSpPr>
            <a:spLocks noChangeAspect="1"/>
          </p:cNvSpPr>
          <p:nvPr/>
        </p:nvSpPr>
        <p:spPr>
          <a:xfrm>
            <a:off x="8036690" y="1907875"/>
            <a:ext cx="228600" cy="228600"/>
          </a:xfrm>
          <a:prstGeom prst="ellipse">
            <a:avLst/>
          </a:prstGeom>
          <a:solidFill>
            <a:srgbClr val="6008A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C836280B-CE85-E641-BC5D-E030F62DF79A}"/>
              </a:ext>
            </a:extLst>
          </p:cNvPr>
          <p:cNvSpPr>
            <a:spLocks noChangeAspect="1"/>
          </p:cNvSpPr>
          <p:nvPr/>
        </p:nvSpPr>
        <p:spPr>
          <a:xfrm>
            <a:off x="8794359" y="2643578"/>
            <a:ext cx="228600" cy="228600"/>
          </a:xfrm>
          <a:prstGeom prst="ellipse">
            <a:avLst/>
          </a:prstGeom>
          <a:solidFill>
            <a:srgbClr val="6008A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6494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259EE-A8C6-8940-9779-CB788464E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MCTS Version 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757C4-ED3F-A246-A0A3-16BA29474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1269999"/>
          </a:xfrm>
        </p:spPr>
        <p:txBody>
          <a:bodyPr/>
          <a:lstStyle/>
          <a:p>
            <a:r>
              <a:rPr lang="en-US" dirty="0"/>
              <a:t>Do </a:t>
            </a:r>
            <a:r>
              <a:rPr lang="en-US" i="1" dirty="0">
                <a:solidFill>
                  <a:srgbClr val="CE00BB"/>
                </a:solidFill>
              </a:rPr>
              <a:t>N</a:t>
            </a:r>
            <a:r>
              <a:rPr lang="en-US" dirty="0"/>
              <a:t> rollouts from each child of the root, record fraction of wins</a:t>
            </a:r>
          </a:p>
          <a:p>
            <a:r>
              <a:rPr lang="en-US" dirty="0"/>
              <a:t>Pick the move that gives the best outcome by this metric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ECC14A56-DF49-1B45-B20A-8E9EC1B59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3833" y="28194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DA34F2-E7F8-494F-9B5D-C1BB2B490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5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57/100</a:t>
            </a: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266603C7-EF4E-8A4B-98ED-5CF213B13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1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65/100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6BE121A-4DE0-3F4B-82A2-75BFE79A8101}"/>
              </a:ext>
            </a:extLst>
          </p:cNvPr>
          <p:cNvGrpSpPr/>
          <p:nvPr/>
        </p:nvGrpSpPr>
        <p:grpSpPr>
          <a:xfrm>
            <a:off x="2645833" y="3124200"/>
            <a:ext cx="3302000" cy="1250950"/>
            <a:chOff x="2645833" y="2514600"/>
            <a:chExt cx="3302000" cy="1250950"/>
          </a:xfrm>
        </p:grpSpPr>
        <p:sp>
          <p:nvSpPr>
            <p:cNvPr id="19" name="AutoShape 6">
              <a:extLst>
                <a:ext uri="{FF2B5EF4-FFF2-40B4-BE49-F238E27FC236}">
                  <a16:creationId xmlns:a16="http://schemas.microsoft.com/office/drawing/2014/main" id="{EC43D9B3-4444-314F-BCDE-86C49ABFC1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645833" y="3460750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0" name="AutoShape 7">
              <a:extLst>
                <a:ext uri="{FF2B5EF4-FFF2-40B4-BE49-F238E27FC236}">
                  <a16:creationId xmlns:a16="http://schemas.microsoft.com/office/drawing/2014/main" id="{1444717D-2DB5-1D4F-811C-E262869DFE67}"/>
                </a:ext>
              </a:extLst>
            </p:cNvPr>
            <p:cNvCxnSpPr>
              <a:cxnSpLocks noChangeShapeType="1"/>
              <a:stCxn id="5" idx="3"/>
              <a:endCxn id="19" idx="3"/>
            </p:cNvCxnSpPr>
            <p:nvPr/>
          </p:nvCxnSpPr>
          <p:spPr bwMode="auto">
            <a:xfrm flipH="1">
              <a:off x="2897717" y="2514600"/>
              <a:ext cx="3050116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23" name="AutoShape 21">
            <a:extLst>
              <a:ext uri="{FF2B5EF4-FFF2-40B4-BE49-F238E27FC236}">
                <a16:creationId xmlns:a16="http://schemas.microsoft.com/office/drawing/2014/main" id="{E4CB9991-E097-6946-8393-D127E6631F3C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5790143" y="3275543"/>
            <a:ext cx="304800" cy="211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21">
            <a:extLst>
              <a:ext uri="{FF2B5EF4-FFF2-40B4-BE49-F238E27FC236}">
                <a16:creationId xmlns:a16="http://schemas.microsoft.com/office/drawing/2014/main" id="{79879AB3-931D-D841-9AFE-A91D634C0F82}"/>
              </a:ext>
            </a:extLst>
          </p:cNvPr>
          <p:cNvCxnSpPr>
            <a:cxnSpLocks noChangeShapeType="1"/>
            <a:stCxn id="5" idx="3"/>
          </p:cNvCxnSpPr>
          <p:nvPr/>
        </p:nvCxnSpPr>
        <p:spPr bwMode="auto">
          <a:xfrm rot="16200000" flipH="1">
            <a:off x="6212417" y="2859619"/>
            <a:ext cx="228600" cy="757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107CD57-2C64-C842-8B84-22299FF0726A}"/>
              </a:ext>
            </a:extLst>
          </p:cNvPr>
          <p:cNvGrpSpPr/>
          <p:nvPr/>
        </p:nvGrpSpPr>
        <p:grpSpPr>
          <a:xfrm>
            <a:off x="5693833" y="3124203"/>
            <a:ext cx="508000" cy="1235075"/>
            <a:chOff x="5693833" y="2514603"/>
            <a:chExt cx="508000" cy="1235075"/>
          </a:xfrm>
        </p:grpSpPr>
        <p:sp>
          <p:nvSpPr>
            <p:cNvPr id="28" name="AutoShape 20">
              <a:extLst>
                <a:ext uri="{FF2B5EF4-FFF2-40B4-BE49-F238E27FC236}">
                  <a16:creationId xmlns:a16="http://schemas.microsoft.com/office/drawing/2014/main" id="{94104DEE-0AF9-CC47-AB62-53E045B996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93833" y="3444878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9" name="AutoShape 21">
              <a:extLst>
                <a:ext uri="{FF2B5EF4-FFF2-40B4-BE49-F238E27FC236}">
                  <a16:creationId xmlns:a16="http://schemas.microsoft.com/office/drawing/2014/main" id="{08CF7E5C-9FE8-A140-AEB2-07FA752422DC}"/>
                </a:ext>
              </a:extLst>
            </p:cNvPr>
            <p:cNvCxnSpPr>
              <a:cxnSpLocks noChangeShapeType="1"/>
              <a:stCxn id="5" idx="3"/>
              <a:endCxn id="28" idx="3"/>
            </p:cNvCxnSpPr>
            <p:nvPr/>
          </p:nvCxnSpPr>
          <p:spPr bwMode="auto">
            <a:xfrm flipH="1">
              <a:off x="5945717" y="2514603"/>
              <a:ext cx="2117" cy="9302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5" name="Group 61">
            <a:extLst>
              <a:ext uri="{FF2B5EF4-FFF2-40B4-BE49-F238E27FC236}">
                <a16:creationId xmlns:a16="http://schemas.microsoft.com/office/drawing/2014/main" id="{1C373DD4-8893-6E4F-8929-9721BF2585EC}"/>
              </a:ext>
            </a:extLst>
          </p:cNvPr>
          <p:cNvGrpSpPr>
            <a:grpSpLocks/>
          </p:cNvGrpSpPr>
          <p:nvPr/>
        </p:nvGrpSpPr>
        <p:grpSpPr bwMode="auto">
          <a:xfrm>
            <a:off x="5947831" y="3124200"/>
            <a:ext cx="3301999" cy="1250950"/>
            <a:chOff x="4460875" y="2514600"/>
            <a:chExt cx="2476500" cy="1250950"/>
          </a:xfrm>
        </p:grpSpPr>
        <p:sp>
          <p:nvSpPr>
            <p:cNvPr id="36" name="AutoShape 26">
              <a:extLst>
                <a:ext uri="{FF2B5EF4-FFF2-40B4-BE49-F238E27FC236}">
                  <a16:creationId xmlns:a16="http://schemas.microsoft.com/office/drawing/2014/main" id="{243C0F3F-CD94-9841-8634-DF1C8F9BE45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37" name="AutoShape 27">
              <a:extLst>
                <a:ext uri="{FF2B5EF4-FFF2-40B4-BE49-F238E27FC236}">
                  <a16:creationId xmlns:a16="http://schemas.microsoft.com/office/drawing/2014/main" id="{9E6CC2E3-55FB-4944-8759-451B1200C38D}"/>
                </a:ext>
              </a:extLst>
            </p:cNvPr>
            <p:cNvCxnSpPr>
              <a:cxnSpLocks noChangeShapeType="1"/>
              <a:stCxn id="5" idx="3"/>
              <a:endCxn id="36" idx="3"/>
            </p:cNvCxnSpPr>
            <p:nvPr/>
          </p:nvCxnSpPr>
          <p:spPr bwMode="auto">
            <a:xfrm>
              <a:off x="4460875" y="2514600"/>
              <a:ext cx="2284413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45" name="Rectangle 7">
            <a:extLst>
              <a:ext uri="{FF2B5EF4-FFF2-40B4-BE49-F238E27FC236}">
                <a16:creationId xmlns:a16="http://schemas.microsoft.com/office/drawing/2014/main" id="{62B5F90D-1AAA-2F42-8B87-64A830887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3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39/100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2BD256D-47A2-A449-B7AC-287CDDD2DF16}"/>
              </a:ext>
            </a:extLst>
          </p:cNvPr>
          <p:cNvGrpSpPr/>
          <p:nvPr/>
        </p:nvGrpSpPr>
        <p:grpSpPr>
          <a:xfrm>
            <a:off x="2574926" y="4375150"/>
            <a:ext cx="625474" cy="1568450"/>
            <a:chOff x="2574926" y="4375150"/>
            <a:chExt cx="625474" cy="1568450"/>
          </a:xfrm>
        </p:grpSpPr>
        <p:cxnSp>
          <p:nvCxnSpPr>
            <p:cNvPr id="7" name="AutoShape 13">
              <a:extLst>
                <a:ext uri="{FF2B5EF4-FFF2-40B4-BE49-F238E27FC236}">
                  <a16:creationId xmlns:a16="http://schemas.microsoft.com/office/drawing/2014/main" id="{CBE913FC-1ADC-6943-9F2C-6BD0CD7EDE9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58" name="AutoShape 13">
              <a:extLst>
                <a:ext uri="{FF2B5EF4-FFF2-40B4-BE49-F238E27FC236}">
                  <a16:creationId xmlns:a16="http://schemas.microsoft.com/office/drawing/2014/main" id="{77A87D9D-92CC-444D-934D-49B267B11FD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59" name="AutoShape 13">
              <a:extLst>
                <a:ext uri="{FF2B5EF4-FFF2-40B4-BE49-F238E27FC236}">
                  <a16:creationId xmlns:a16="http://schemas.microsoft.com/office/drawing/2014/main" id="{C5983D43-B11E-D24D-8FA7-166893C2824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0" name="AutoShape 13">
              <a:extLst>
                <a:ext uri="{FF2B5EF4-FFF2-40B4-BE49-F238E27FC236}">
                  <a16:creationId xmlns:a16="http://schemas.microsoft.com/office/drawing/2014/main" id="{A25C4C95-CA5B-0345-ADBF-3FFB4EEF7BC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1" name="AutoShape 13">
              <a:extLst>
                <a:ext uri="{FF2B5EF4-FFF2-40B4-BE49-F238E27FC236}">
                  <a16:creationId xmlns:a16="http://schemas.microsoft.com/office/drawing/2014/main" id="{CB6BC626-4527-4E44-8107-6AF3003CA39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EB26238-3C4B-894D-8B5D-E45A463E1380}"/>
              </a:ext>
            </a:extLst>
          </p:cNvPr>
          <p:cNvGrpSpPr/>
          <p:nvPr/>
        </p:nvGrpSpPr>
        <p:grpSpPr>
          <a:xfrm>
            <a:off x="8684688" y="4375150"/>
            <a:ext cx="625474" cy="1568450"/>
            <a:chOff x="2574926" y="4375150"/>
            <a:chExt cx="625474" cy="1568450"/>
          </a:xfrm>
        </p:grpSpPr>
        <p:cxnSp>
          <p:nvCxnSpPr>
            <p:cNvPr id="64" name="AutoShape 13">
              <a:extLst>
                <a:ext uri="{FF2B5EF4-FFF2-40B4-BE49-F238E27FC236}">
                  <a16:creationId xmlns:a16="http://schemas.microsoft.com/office/drawing/2014/main" id="{7E0012ED-05C5-2A47-BD5D-884DCAB0484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5" name="AutoShape 13">
              <a:extLst>
                <a:ext uri="{FF2B5EF4-FFF2-40B4-BE49-F238E27FC236}">
                  <a16:creationId xmlns:a16="http://schemas.microsoft.com/office/drawing/2014/main" id="{7ACE2BF4-98DD-4445-A505-5DD5DDC901D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6" name="AutoShape 13">
              <a:extLst>
                <a:ext uri="{FF2B5EF4-FFF2-40B4-BE49-F238E27FC236}">
                  <a16:creationId xmlns:a16="http://schemas.microsoft.com/office/drawing/2014/main" id="{1D54971E-4190-0944-A63D-40D9B139CD1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7" name="AutoShape 13">
              <a:extLst>
                <a:ext uri="{FF2B5EF4-FFF2-40B4-BE49-F238E27FC236}">
                  <a16:creationId xmlns:a16="http://schemas.microsoft.com/office/drawing/2014/main" id="{7D0632A6-2AA3-4B42-8F6F-B42C171D329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8" name="AutoShape 13">
              <a:extLst>
                <a:ext uri="{FF2B5EF4-FFF2-40B4-BE49-F238E27FC236}">
                  <a16:creationId xmlns:a16="http://schemas.microsoft.com/office/drawing/2014/main" id="{FE37273A-D975-FF45-9F28-E67716BCB0E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8218243-C70F-F546-BAF5-D7A8FA8C9897}"/>
              </a:ext>
            </a:extLst>
          </p:cNvPr>
          <p:cNvGrpSpPr/>
          <p:nvPr/>
        </p:nvGrpSpPr>
        <p:grpSpPr>
          <a:xfrm>
            <a:off x="5619222" y="4359276"/>
            <a:ext cx="625474" cy="1568450"/>
            <a:chOff x="2574926" y="4375150"/>
            <a:chExt cx="625474" cy="1568450"/>
          </a:xfrm>
        </p:grpSpPr>
        <p:cxnSp>
          <p:nvCxnSpPr>
            <p:cNvPr id="70" name="AutoShape 13">
              <a:extLst>
                <a:ext uri="{FF2B5EF4-FFF2-40B4-BE49-F238E27FC236}">
                  <a16:creationId xmlns:a16="http://schemas.microsoft.com/office/drawing/2014/main" id="{72F1275E-D887-7643-B156-F8093BB3E22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1" name="AutoShape 13">
              <a:extLst>
                <a:ext uri="{FF2B5EF4-FFF2-40B4-BE49-F238E27FC236}">
                  <a16:creationId xmlns:a16="http://schemas.microsoft.com/office/drawing/2014/main" id="{45BE6D7C-4402-4544-ACDE-8BB68194C78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2" name="AutoShape 13">
              <a:extLst>
                <a:ext uri="{FF2B5EF4-FFF2-40B4-BE49-F238E27FC236}">
                  <a16:creationId xmlns:a16="http://schemas.microsoft.com/office/drawing/2014/main" id="{2D0997D4-B214-1841-9501-03CF0F6FB1C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3" name="AutoShape 13">
              <a:extLst>
                <a:ext uri="{FF2B5EF4-FFF2-40B4-BE49-F238E27FC236}">
                  <a16:creationId xmlns:a16="http://schemas.microsoft.com/office/drawing/2014/main" id="{864C8079-EE2F-B142-948C-8C00569775C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4" name="AutoShape 13">
              <a:extLst>
                <a:ext uri="{FF2B5EF4-FFF2-40B4-BE49-F238E27FC236}">
                  <a16:creationId xmlns:a16="http://schemas.microsoft.com/office/drawing/2014/main" id="{C0F1DC13-A220-1648-AA54-8B9F217AC16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6788448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259EE-A8C6-8940-9779-CB788464E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MCTS Version 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757C4-ED3F-A246-A0A3-16BA29474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1269999"/>
          </a:xfrm>
        </p:spPr>
        <p:txBody>
          <a:bodyPr/>
          <a:lstStyle/>
          <a:p>
            <a:r>
              <a:rPr lang="en-US" dirty="0"/>
              <a:t>Do </a:t>
            </a:r>
            <a:r>
              <a:rPr lang="en-US" i="1" dirty="0">
                <a:solidFill>
                  <a:srgbClr val="CE00BB"/>
                </a:solidFill>
              </a:rPr>
              <a:t>N</a:t>
            </a:r>
            <a:r>
              <a:rPr lang="en-US" dirty="0"/>
              <a:t> rollouts from each child of the root, record fraction of wins</a:t>
            </a:r>
          </a:p>
          <a:p>
            <a:r>
              <a:rPr lang="en-US" dirty="0"/>
              <a:t>Pick the move that gives the best outcome by this metric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ECC14A56-DF49-1B45-B20A-8E9EC1B59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3833" y="28194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DA34F2-E7F8-494F-9B5D-C1BB2B490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5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57/100</a:t>
            </a: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266603C7-EF4E-8A4B-98ED-5CF213B13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1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59/100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6BE121A-4DE0-3F4B-82A2-75BFE79A8101}"/>
              </a:ext>
            </a:extLst>
          </p:cNvPr>
          <p:cNvGrpSpPr/>
          <p:nvPr/>
        </p:nvGrpSpPr>
        <p:grpSpPr>
          <a:xfrm>
            <a:off x="2645833" y="3124200"/>
            <a:ext cx="3302000" cy="1250950"/>
            <a:chOff x="2645833" y="2514600"/>
            <a:chExt cx="3302000" cy="1250950"/>
          </a:xfrm>
        </p:grpSpPr>
        <p:sp>
          <p:nvSpPr>
            <p:cNvPr id="19" name="AutoShape 6">
              <a:extLst>
                <a:ext uri="{FF2B5EF4-FFF2-40B4-BE49-F238E27FC236}">
                  <a16:creationId xmlns:a16="http://schemas.microsoft.com/office/drawing/2014/main" id="{EC43D9B3-4444-314F-BCDE-86C49ABFC1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645833" y="3460750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0" name="AutoShape 7">
              <a:extLst>
                <a:ext uri="{FF2B5EF4-FFF2-40B4-BE49-F238E27FC236}">
                  <a16:creationId xmlns:a16="http://schemas.microsoft.com/office/drawing/2014/main" id="{1444717D-2DB5-1D4F-811C-E262869DFE67}"/>
                </a:ext>
              </a:extLst>
            </p:cNvPr>
            <p:cNvCxnSpPr>
              <a:cxnSpLocks noChangeShapeType="1"/>
              <a:stCxn id="5" idx="3"/>
              <a:endCxn id="19" idx="3"/>
            </p:cNvCxnSpPr>
            <p:nvPr/>
          </p:nvCxnSpPr>
          <p:spPr bwMode="auto">
            <a:xfrm flipH="1">
              <a:off x="2897717" y="2514600"/>
              <a:ext cx="3050116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23" name="AutoShape 21">
            <a:extLst>
              <a:ext uri="{FF2B5EF4-FFF2-40B4-BE49-F238E27FC236}">
                <a16:creationId xmlns:a16="http://schemas.microsoft.com/office/drawing/2014/main" id="{E4CB9991-E097-6946-8393-D127E6631F3C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5790143" y="3275543"/>
            <a:ext cx="304800" cy="211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21">
            <a:extLst>
              <a:ext uri="{FF2B5EF4-FFF2-40B4-BE49-F238E27FC236}">
                <a16:creationId xmlns:a16="http://schemas.microsoft.com/office/drawing/2014/main" id="{79879AB3-931D-D841-9AFE-A91D634C0F82}"/>
              </a:ext>
            </a:extLst>
          </p:cNvPr>
          <p:cNvCxnSpPr>
            <a:cxnSpLocks noChangeShapeType="1"/>
            <a:stCxn id="5" idx="3"/>
          </p:cNvCxnSpPr>
          <p:nvPr/>
        </p:nvCxnSpPr>
        <p:spPr bwMode="auto">
          <a:xfrm rot="16200000" flipH="1">
            <a:off x="6212417" y="2859619"/>
            <a:ext cx="228600" cy="757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107CD57-2C64-C842-8B84-22299FF0726A}"/>
              </a:ext>
            </a:extLst>
          </p:cNvPr>
          <p:cNvGrpSpPr/>
          <p:nvPr/>
        </p:nvGrpSpPr>
        <p:grpSpPr>
          <a:xfrm>
            <a:off x="5693833" y="3124203"/>
            <a:ext cx="508000" cy="1235075"/>
            <a:chOff x="5693833" y="2514603"/>
            <a:chExt cx="508000" cy="1235075"/>
          </a:xfrm>
        </p:grpSpPr>
        <p:sp>
          <p:nvSpPr>
            <p:cNvPr id="28" name="AutoShape 20">
              <a:extLst>
                <a:ext uri="{FF2B5EF4-FFF2-40B4-BE49-F238E27FC236}">
                  <a16:creationId xmlns:a16="http://schemas.microsoft.com/office/drawing/2014/main" id="{94104DEE-0AF9-CC47-AB62-53E045B996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93833" y="3444878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9" name="AutoShape 21">
              <a:extLst>
                <a:ext uri="{FF2B5EF4-FFF2-40B4-BE49-F238E27FC236}">
                  <a16:creationId xmlns:a16="http://schemas.microsoft.com/office/drawing/2014/main" id="{08CF7E5C-9FE8-A140-AEB2-07FA752422DC}"/>
                </a:ext>
              </a:extLst>
            </p:cNvPr>
            <p:cNvCxnSpPr>
              <a:cxnSpLocks noChangeShapeType="1"/>
              <a:stCxn id="5" idx="3"/>
              <a:endCxn id="28" idx="3"/>
            </p:cNvCxnSpPr>
            <p:nvPr/>
          </p:nvCxnSpPr>
          <p:spPr bwMode="auto">
            <a:xfrm flipH="1">
              <a:off x="5945717" y="2514603"/>
              <a:ext cx="2117" cy="9302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5" name="Group 61">
            <a:extLst>
              <a:ext uri="{FF2B5EF4-FFF2-40B4-BE49-F238E27FC236}">
                <a16:creationId xmlns:a16="http://schemas.microsoft.com/office/drawing/2014/main" id="{1C373DD4-8893-6E4F-8929-9721BF2585EC}"/>
              </a:ext>
            </a:extLst>
          </p:cNvPr>
          <p:cNvGrpSpPr>
            <a:grpSpLocks/>
          </p:cNvGrpSpPr>
          <p:nvPr/>
        </p:nvGrpSpPr>
        <p:grpSpPr bwMode="auto">
          <a:xfrm>
            <a:off x="5947831" y="3124200"/>
            <a:ext cx="3301999" cy="1250950"/>
            <a:chOff x="4460875" y="2514600"/>
            <a:chExt cx="2476500" cy="1250950"/>
          </a:xfrm>
        </p:grpSpPr>
        <p:sp>
          <p:nvSpPr>
            <p:cNvPr id="36" name="AutoShape 26">
              <a:extLst>
                <a:ext uri="{FF2B5EF4-FFF2-40B4-BE49-F238E27FC236}">
                  <a16:creationId xmlns:a16="http://schemas.microsoft.com/office/drawing/2014/main" id="{243C0F3F-CD94-9841-8634-DF1C8F9BE45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37" name="AutoShape 27">
              <a:extLst>
                <a:ext uri="{FF2B5EF4-FFF2-40B4-BE49-F238E27FC236}">
                  <a16:creationId xmlns:a16="http://schemas.microsoft.com/office/drawing/2014/main" id="{9E6CC2E3-55FB-4944-8759-451B1200C38D}"/>
                </a:ext>
              </a:extLst>
            </p:cNvPr>
            <p:cNvCxnSpPr>
              <a:cxnSpLocks noChangeShapeType="1"/>
              <a:stCxn id="5" idx="3"/>
              <a:endCxn id="36" idx="3"/>
            </p:cNvCxnSpPr>
            <p:nvPr/>
          </p:nvCxnSpPr>
          <p:spPr bwMode="auto">
            <a:xfrm>
              <a:off x="4460875" y="2514600"/>
              <a:ext cx="2284413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45" name="Rectangle 7">
            <a:extLst>
              <a:ext uri="{FF2B5EF4-FFF2-40B4-BE49-F238E27FC236}">
                <a16:creationId xmlns:a16="http://schemas.microsoft.com/office/drawing/2014/main" id="{62B5F90D-1AAA-2F42-8B87-64A830887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3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0/100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2BD256D-47A2-A449-B7AC-287CDDD2DF16}"/>
              </a:ext>
            </a:extLst>
          </p:cNvPr>
          <p:cNvGrpSpPr/>
          <p:nvPr/>
        </p:nvGrpSpPr>
        <p:grpSpPr>
          <a:xfrm>
            <a:off x="2574926" y="4375150"/>
            <a:ext cx="625474" cy="1568450"/>
            <a:chOff x="2574926" y="4375150"/>
            <a:chExt cx="625474" cy="1568450"/>
          </a:xfrm>
        </p:grpSpPr>
        <p:cxnSp>
          <p:nvCxnSpPr>
            <p:cNvPr id="7" name="AutoShape 13">
              <a:extLst>
                <a:ext uri="{FF2B5EF4-FFF2-40B4-BE49-F238E27FC236}">
                  <a16:creationId xmlns:a16="http://schemas.microsoft.com/office/drawing/2014/main" id="{CBE913FC-1ADC-6943-9F2C-6BD0CD7EDE9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58" name="AutoShape 13">
              <a:extLst>
                <a:ext uri="{FF2B5EF4-FFF2-40B4-BE49-F238E27FC236}">
                  <a16:creationId xmlns:a16="http://schemas.microsoft.com/office/drawing/2014/main" id="{77A87D9D-92CC-444D-934D-49B267B11FD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59" name="AutoShape 13">
              <a:extLst>
                <a:ext uri="{FF2B5EF4-FFF2-40B4-BE49-F238E27FC236}">
                  <a16:creationId xmlns:a16="http://schemas.microsoft.com/office/drawing/2014/main" id="{C5983D43-B11E-D24D-8FA7-166893C2824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0" name="AutoShape 13">
              <a:extLst>
                <a:ext uri="{FF2B5EF4-FFF2-40B4-BE49-F238E27FC236}">
                  <a16:creationId xmlns:a16="http://schemas.microsoft.com/office/drawing/2014/main" id="{A25C4C95-CA5B-0345-ADBF-3FFB4EEF7BC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1" name="AutoShape 13">
              <a:extLst>
                <a:ext uri="{FF2B5EF4-FFF2-40B4-BE49-F238E27FC236}">
                  <a16:creationId xmlns:a16="http://schemas.microsoft.com/office/drawing/2014/main" id="{CB6BC626-4527-4E44-8107-6AF3003CA39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EB26238-3C4B-894D-8B5D-E45A463E1380}"/>
              </a:ext>
            </a:extLst>
          </p:cNvPr>
          <p:cNvGrpSpPr/>
          <p:nvPr/>
        </p:nvGrpSpPr>
        <p:grpSpPr>
          <a:xfrm>
            <a:off x="8684688" y="4375150"/>
            <a:ext cx="625474" cy="1568450"/>
            <a:chOff x="2574926" y="4375150"/>
            <a:chExt cx="625474" cy="1568450"/>
          </a:xfrm>
        </p:grpSpPr>
        <p:cxnSp>
          <p:nvCxnSpPr>
            <p:cNvPr id="64" name="AutoShape 13">
              <a:extLst>
                <a:ext uri="{FF2B5EF4-FFF2-40B4-BE49-F238E27FC236}">
                  <a16:creationId xmlns:a16="http://schemas.microsoft.com/office/drawing/2014/main" id="{7E0012ED-05C5-2A47-BD5D-884DCAB0484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5" name="AutoShape 13">
              <a:extLst>
                <a:ext uri="{FF2B5EF4-FFF2-40B4-BE49-F238E27FC236}">
                  <a16:creationId xmlns:a16="http://schemas.microsoft.com/office/drawing/2014/main" id="{7ACE2BF4-98DD-4445-A505-5DD5DDC901D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6" name="AutoShape 13">
              <a:extLst>
                <a:ext uri="{FF2B5EF4-FFF2-40B4-BE49-F238E27FC236}">
                  <a16:creationId xmlns:a16="http://schemas.microsoft.com/office/drawing/2014/main" id="{1D54971E-4190-0944-A63D-40D9B139CD1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7" name="AutoShape 13">
              <a:extLst>
                <a:ext uri="{FF2B5EF4-FFF2-40B4-BE49-F238E27FC236}">
                  <a16:creationId xmlns:a16="http://schemas.microsoft.com/office/drawing/2014/main" id="{7D0632A6-2AA3-4B42-8F6F-B42C171D329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8" name="AutoShape 13">
              <a:extLst>
                <a:ext uri="{FF2B5EF4-FFF2-40B4-BE49-F238E27FC236}">
                  <a16:creationId xmlns:a16="http://schemas.microsoft.com/office/drawing/2014/main" id="{FE37273A-D975-FF45-9F28-E67716BCB0E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8218243-C70F-F546-BAF5-D7A8FA8C9897}"/>
              </a:ext>
            </a:extLst>
          </p:cNvPr>
          <p:cNvGrpSpPr/>
          <p:nvPr/>
        </p:nvGrpSpPr>
        <p:grpSpPr>
          <a:xfrm>
            <a:off x="5619222" y="4359276"/>
            <a:ext cx="625474" cy="1568450"/>
            <a:chOff x="2574926" y="4375150"/>
            <a:chExt cx="625474" cy="1568450"/>
          </a:xfrm>
        </p:grpSpPr>
        <p:cxnSp>
          <p:nvCxnSpPr>
            <p:cNvPr id="70" name="AutoShape 13">
              <a:extLst>
                <a:ext uri="{FF2B5EF4-FFF2-40B4-BE49-F238E27FC236}">
                  <a16:creationId xmlns:a16="http://schemas.microsoft.com/office/drawing/2014/main" id="{72F1275E-D887-7643-B156-F8093BB3E22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1" name="AutoShape 13">
              <a:extLst>
                <a:ext uri="{FF2B5EF4-FFF2-40B4-BE49-F238E27FC236}">
                  <a16:creationId xmlns:a16="http://schemas.microsoft.com/office/drawing/2014/main" id="{45BE6D7C-4402-4544-ACDE-8BB68194C78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2" name="AutoShape 13">
              <a:extLst>
                <a:ext uri="{FF2B5EF4-FFF2-40B4-BE49-F238E27FC236}">
                  <a16:creationId xmlns:a16="http://schemas.microsoft.com/office/drawing/2014/main" id="{2D0997D4-B214-1841-9501-03CF0F6FB1C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3" name="AutoShape 13">
              <a:extLst>
                <a:ext uri="{FF2B5EF4-FFF2-40B4-BE49-F238E27FC236}">
                  <a16:creationId xmlns:a16="http://schemas.microsoft.com/office/drawing/2014/main" id="{864C8079-EE2F-B142-948C-8C00569775C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4" name="AutoShape 13">
              <a:extLst>
                <a:ext uri="{FF2B5EF4-FFF2-40B4-BE49-F238E27FC236}">
                  <a16:creationId xmlns:a16="http://schemas.microsoft.com/office/drawing/2014/main" id="{C0F1DC13-A220-1648-AA54-8B9F217AC16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8345814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259EE-A8C6-8940-9779-CB788464E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MCTS Version 0.9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757C4-ED3F-A246-A0A3-16BA29474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1269999"/>
          </a:xfrm>
        </p:spPr>
        <p:txBody>
          <a:bodyPr/>
          <a:lstStyle/>
          <a:p>
            <a:r>
              <a:rPr lang="en-US" dirty="0"/>
              <a:t>Allocate rollouts to more promising nodes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ECC14A56-DF49-1B45-B20A-8E9EC1B59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3833" y="28194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DA34F2-E7F8-494F-9B5D-C1BB2B490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5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77/140</a:t>
            </a: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266603C7-EF4E-8A4B-98ED-5CF213B13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1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90/150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6BE121A-4DE0-3F4B-82A2-75BFE79A8101}"/>
              </a:ext>
            </a:extLst>
          </p:cNvPr>
          <p:cNvGrpSpPr/>
          <p:nvPr/>
        </p:nvGrpSpPr>
        <p:grpSpPr>
          <a:xfrm>
            <a:off x="2645833" y="3124200"/>
            <a:ext cx="3302000" cy="1250950"/>
            <a:chOff x="2645833" y="2514600"/>
            <a:chExt cx="3302000" cy="1250950"/>
          </a:xfrm>
        </p:grpSpPr>
        <p:sp>
          <p:nvSpPr>
            <p:cNvPr id="19" name="AutoShape 6">
              <a:extLst>
                <a:ext uri="{FF2B5EF4-FFF2-40B4-BE49-F238E27FC236}">
                  <a16:creationId xmlns:a16="http://schemas.microsoft.com/office/drawing/2014/main" id="{EC43D9B3-4444-314F-BCDE-86C49ABFC1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645833" y="3460750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0" name="AutoShape 7">
              <a:extLst>
                <a:ext uri="{FF2B5EF4-FFF2-40B4-BE49-F238E27FC236}">
                  <a16:creationId xmlns:a16="http://schemas.microsoft.com/office/drawing/2014/main" id="{1444717D-2DB5-1D4F-811C-E262869DFE67}"/>
                </a:ext>
              </a:extLst>
            </p:cNvPr>
            <p:cNvCxnSpPr>
              <a:cxnSpLocks noChangeShapeType="1"/>
              <a:stCxn id="5" idx="3"/>
              <a:endCxn id="19" idx="3"/>
            </p:cNvCxnSpPr>
            <p:nvPr/>
          </p:nvCxnSpPr>
          <p:spPr bwMode="auto">
            <a:xfrm flipH="1">
              <a:off x="2897717" y="2514600"/>
              <a:ext cx="3050116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23" name="AutoShape 21">
            <a:extLst>
              <a:ext uri="{FF2B5EF4-FFF2-40B4-BE49-F238E27FC236}">
                <a16:creationId xmlns:a16="http://schemas.microsoft.com/office/drawing/2014/main" id="{E4CB9991-E097-6946-8393-D127E6631F3C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5790143" y="3275543"/>
            <a:ext cx="304800" cy="211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21">
            <a:extLst>
              <a:ext uri="{FF2B5EF4-FFF2-40B4-BE49-F238E27FC236}">
                <a16:creationId xmlns:a16="http://schemas.microsoft.com/office/drawing/2014/main" id="{79879AB3-931D-D841-9AFE-A91D634C0F82}"/>
              </a:ext>
            </a:extLst>
          </p:cNvPr>
          <p:cNvCxnSpPr>
            <a:cxnSpLocks noChangeShapeType="1"/>
            <a:stCxn id="5" idx="3"/>
          </p:cNvCxnSpPr>
          <p:nvPr/>
        </p:nvCxnSpPr>
        <p:spPr bwMode="auto">
          <a:xfrm rot="16200000" flipH="1">
            <a:off x="6212417" y="2859619"/>
            <a:ext cx="228600" cy="757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107CD57-2C64-C842-8B84-22299FF0726A}"/>
              </a:ext>
            </a:extLst>
          </p:cNvPr>
          <p:cNvGrpSpPr/>
          <p:nvPr/>
        </p:nvGrpSpPr>
        <p:grpSpPr>
          <a:xfrm>
            <a:off x="5693833" y="3124203"/>
            <a:ext cx="508000" cy="1235075"/>
            <a:chOff x="5693833" y="2514603"/>
            <a:chExt cx="508000" cy="1235075"/>
          </a:xfrm>
        </p:grpSpPr>
        <p:sp>
          <p:nvSpPr>
            <p:cNvPr id="28" name="AutoShape 20">
              <a:extLst>
                <a:ext uri="{FF2B5EF4-FFF2-40B4-BE49-F238E27FC236}">
                  <a16:creationId xmlns:a16="http://schemas.microsoft.com/office/drawing/2014/main" id="{94104DEE-0AF9-CC47-AB62-53E045B996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93833" y="3444878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9" name="AutoShape 21">
              <a:extLst>
                <a:ext uri="{FF2B5EF4-FFF2-40B4-BE49-F238E27FC236}">
                  <a16:creationId xmlns:a16="http://schemas.microsoft.com/office/drawing/2014/main" id="{08CF7E5C-9FE8-A140-AEB2-07FA752422DC}"/>
                </a:ext>
              </a:extLst>
            </p:cNvPr>
            <p:cNvCxnSpPr>
              <a:cxnSpLocks noChangeShapeType="1"/>
              <a:stCxn id="5" idx="3"/>
              <a:endCxn id="28" idx="3"/>
            </p:cNvCxnSpPr>
            <p:nvPr/>
          </p:nvCxnSpPr>
          <p:spPr bwMode="auto">
            <a:xfrm flipH="1">
              <a:off x="5945717" y="2514603"/>
              <a:ext cx="2117" cy="9302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5" name="Group 61">
            <a:extLst>
              <a:ext uri="{FF2B5EF4-FFF2-40B4-BE49-F238E27FC236}">
                <a16:creationId xmlns:a16="http://schemas.microsoft.com/office/drawing/2014/main" id="{1C373DD4-8893-6E4F-8929-9721BF2585EC}"/>
              </a:ext>
            </a:extLst>
          </p:cNvPr>
          <p:cNvGrpSpPr>
            <a:grpSpLocks/>
          </p:cNvGrpSpPr>
          <p:nvPr/>
        </p:nvGrpSpPr>
        <p:grpSpPr bwMode="auto">
          <a:xfrm>
            <a:off x="5947831" y="3124200"/>
            <a:ext cx="3301999" cy="1250950"/>
            <a:chOff x="4460875" y="2514600"/>
            <a:chExt cx="2476500" cy="1250950"/>
          </a:xfrm>
        </p:grpSpPr>
        <p:sp>
          <p:nvSpPr>
            <p:cNvPr id="36" name="AutoShape 26">
              <a:extLst>
                <a:ext uri="{FF2B5EF4-FFF2-40B4-BE49-F238E27FC236}">
                  <a16:creationId xmlns:a16="http://schemas.microsoft.com/office/drawing/2014/main" id="{243C0F3F-CD94-9841-8634-DF1C8F9BE45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37" name="AutoShape 27">
              <a:extLst>
                <a:ext uri="{FF2B5EF4-FFF2-40B4-BE49-F238E27FC236}">
                  <a16:creationId xmlns:a16="http://schemas.microsoft.com/office/drawing/2014/main" id="{9E6CC2E3-55FB-4944-8759-451B1200C38D}"/>
                </a:ext>
              </a:extLst>
            </p:cNvPr>
            <p:cNvCxnSpPr>
              <a:cxnSpLocks noChangeShapeType="1"/>
              <a:stCxn id="5" idx="3"/>
              <a:endCxn id="36" idx="3"/>
            </p:cNvCxnSpPr>
            <p:nvPr/>
          </p:nvCxnSpPr>
          <p:spPr bwMode="auto">
            <a:xfrm>
              <a:off x="4460875" y="2514600"/>
              <a:ext cx="2284413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45" name="Rectangle 7">
            <a:extLst>
              <a:ext uri="{FF2B5EF4-FFF2-40B4-BE49-F238E27FC236}">
                <a16:creationId xmlns:a16="http://schemas.microsoft.com/office/drawing/2014/main" id="{62B5F90D-1AAA-2F42-8B87-64A830887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3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0/10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2BD256D-47A2-A449-B7AC-287CDDD2DF16}"/>
              </a:ext>
            </a:extLst>
          </p:cNvPr>
          <p:cNvGrpSpPr/>
          <p:nvPr/>
        </p:nvGrpSpPr>
        <p:grpSpPr>
          <a:xfrm>
            <a:off x="2574926" y="4375150"/>
            <a:ext cx="625474" cy="1568450"/>
            <a:chOff x="2574926" y="4375150"/>
            <a:chExt cx="625474" cy="1568450"/>
          </a:xfrm>
        </p:grpSpPr>
        <p:cxnSp>
          <p:nvCxnSpPr>
            <p:cNvPr id="7" name="AutoShape 13">
              <a:extLst>
                <a:ext uri="{FF2B5EF4-FFF2-40B4-BE49-F238E27FC236}">
                  <a16:creationId xmlns:a16="http://schemas.microsoft.com/office/drawing/2014/main" id="{CBE913FC-1ADC-6943-9F2C-6BD0CD7EDE9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58" name="AutoShape 13">
              <a:extLst>
                <a:ext uri="{FF2B5EF4-FFF2-40B4-BE49-F238E27FC236}">
                  <a16:creationId xmlns:a16="http://schemas.microsoft.com/office/drawing/2014/main" id="{77A87D9D-92CC-444D-934D-49B267B11FD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59" name="AutoShape 13">
              <a:extLst>
                <a:ext uri="{FF2B5EF4-FFF2-40B4-BE49-F238E27FC236}">
                  <a16:creationId xmlns:a16="http://schemas.microsoft.com/office/drawing/2014/main" id="{C5983D43-B11E-D24D-8FA7-166893C2824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0" name="AutoShape 13">
              <a:extLst>
                <a:ext uri="{FF2B5EF4-FFF2-40B4-BE49-F238E27FC236}">
                  <a16:creationId xmlns:a16="http://schemas.microsoft.com/office/drawing/2014/main" id="{A25C4C95-CA5B-0345-ADBF-3FFB4EEF7BC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1" name="AutoShape 13">
              <a:extLst>
                <a:ext uri="{FF2B5EF4-FFF2-40B4-BE49-F238E27FC236}">
                  <a16:creationId xmlns:a16="http://schemas.microsoft.com/office/drawing/2014/main" id="{CB6BC626-4527-4E44-8107-6AF3003CA39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EB26238-3C4B-894D-8B5D-E45A463E1380}"/>
              </a:ext>
            </a:extLst>
          </p:cNvPr>
          <p:cNvGrpSpPr/>
          <p:nvPr/>
        </p:nvGrpSpPr>
        <p:grpSpPr>
          <a:xfrm>
            <a:off x="8684688" y="4375150"/>
            <a:ext cx="625474" cy="1568450"/>
            <a:chOff x="2574926" y="4375150"/>
            <a:chExt cx="625474" cy="1568450"/>
          </a:xfrm>
        </p:grpSpPr>
        <p:cxnSp>
          <p:nvCxnSpPr>
            <p:cNvPr id="64" name="AutoShape 13">
              <a:extLst>
                <a:ext uri="{FF2B5EF4-FFF2-40B4-BE49-F238E27FC236}">
                  <a16:creationId xmlns:a16="http://schemas.microsoft.com/office/drawing/2014/main" id="{7E0012ED-05C5-2A47-BD5D-884DCAB0484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5" name="AutoShape 13">
              <a:extLst>
                <a:ext uri="{FF2B5EF4-FFF2-40B4-BE49-F238E27FC236}">
                  <a16:creationId xmlns:a16="http://schemas.microsoft.com/office/drawing/2014/main" id="{7ACE2BF4-98DD-4445-A505-5DD5DDC901D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6" name="AutoShape 13">
              <a:extLst>
                <a:ext uri="{FF2B5EF4-FFF2-40B4-BE49-F238E27FC236}">
                  <a16:creationId xmlns:a16="http://schemas.microsoft.com/office/drawing/2014/main" id="{1D54971E-4190-0944-A63D-40D9B139CD1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7" name="AutoShape 13">
              <a:extLst>
                <a:ext uri="{FF2B5EF4-FFF2-40B4-BE49-F238E27FC236}">
                  <a16:creationId xmlns:a16="http://schemas.microsoft.com/office/drawing/2014/main" id="{7D0632A6-2AA3-4B42-8F6F-B42C171D329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8" name="AutoShape 13">
              <a:extLst>
                <a:ext uri="{FF2B5EF4-FFF2-40B4-BE49-F238E27FC236}">
                  <a16:creationId xmlns:a16="http://schemas.microsoft.com/office/drawing/2014/main" id="{FE37273A-D975-FF45-9F28-E67716BCB0E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8218243-C70F-F546-BAF5-D7A8FA8C9897}"/>
              </a:ext>
            </a:extLst>
          </p:cNvPr>
          <p:cNvGrpSpPr/>
          <p:nvPr/>
        </p:nvGrpSpPr>
        <p:grpSpPr>
          <a:xfrm>
            <a:off x="5619222" y="4359276"/>
            <a:ext cx="625474" cy="1568450"/>
            <a:chOff x="2574926" y="4375150"/>
            <a:chExt cx="625474" cy="1568450"/>
          </a:xfrm>
        </p:grpSpPr>
        <p:cxnSp>
          <p:nvCxnSpPr>
            <p:cNvPr id="70" name="AutoShape 13">
              <a:extLst>
                <a:ext uri="{FF2B5EF4-FFF2-40B4-BE49-F238E27FC236}">
                  <a16:creationId xmlns:a16="http://schemas.microsoft.com/office/drawing/2014/main" id="{72F1275E-D887-7643-B156-F8093BB3E22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1" name="AutoShape 13">
              <a:extLst>
                <a:ext uri="{FF2B5EF4-FFF2-40B4-BE49-F238E27FC236}">
                  <a16:creationId xmlns:a16="http://schemas.microsoft.com/office/drawing/2014/main" id="{45BE6D7C-4402-4544-ACDE-8BB68194C78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2" name="AutoShape 13">
              <a:extLst>
                <a:ext uri="{FF2B5EF4-FFF2-40B4-BE49-F238E27FC236}">
                  <a16:creationId xmlns:a16="http://schemas.microsoft.com/office/drawing/2014/main" id="{2D0997D4-B214-1841-9501-03CF0F6FB1C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3" name="AutoShape 13">
              <a:extLst>
                <a:ext uri="{FF2B5EF4-FFF2-40B4-BE49-F238E27FC236}">
                  <a16:creationId xmlns:a16="http://schemas.microsoft.com/office/drawing/2014/main" id="{864C8079-EE2F-B142-948C-8C00569775C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4" name="AutoShape 13">
              <a:extLst>
                <a:ext uri="{FF2B5EF4-FFF2-40B4-BE49-F238E27FC236}">
                  <a16:creationId xmlns:a16="http://schemas.microsoft.com/office/drawing/2014/main" id="{C0F1DC13-A220-1648-AA54-8B9F217AC16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6619781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259EE-A8C6-8940-9779-CB788464E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MCTS Version 0.9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757C4-ED3F-A246-A0A3-16BA29474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1269999"/>
          </a:xfrm>
        </p:spPr>
        <p:txBody>
          <a:bodyPr/>
          <a:lstStyle/>
          <a:p>
            <a:r>
              <a:rPr lang="en-US" dirty="0"/>
              <a:t>Allocate rollouts to more promising nodes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ECC14A56-DF49-1B45-B20A-8E9EC1B59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3833" y="28194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DA34F2-E7F8-494F-9B5D-C1BB2B490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5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61/100</a:t>
            </a: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266603C7-EF4E-8A4B-98ED-5CF213B13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1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48/100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6BE121A-4DE0-3F4B-82A2-75BFE79A8101}"/>
              </a:ext>
            </a:extLst>
          </p:cNvPr>
          <p:cNvGrpSpPr/>
          <p:nvPr/>
        </p:nvGrpSpPr>
        <p:grpSpPr>
          <a:xfrm>
            <a:off x="2645833" y="3124200"/>
            <a:ext cx="3302000" cy="1250950"/>
            <a:chOff x="2645833" y="2514600"/>
            <a:chExt cx="3302000" cy="1250950"/>
          </a:xfrm>
        </p:grpSpPr>
        <p:sp>
          <p:nvSpPr>
            <p:cNvPr id="19" name="AutoShape 6">
              <a:extLst>
                <a:ext uri="{FF2B5EF4-FFF2-40B4-BE49-F238E27FC236}">
                  <a16:creationId xmlns:a16="http://schemas.microsoft.com/office/drawing/2014/main" id="{EC43D9B3-4444-314F-BCDE-86C49ABFC1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645833" y="3460750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0" name="AutoShape 7">
              <a:extLst>
                <a:ext uri="{FF2B5EF4-FFF2-40B4-BE49-F238E27FC236}">
                  <a16:creationId xmlns:a16="http://schemas.microsoft.com/office/drawing/2014/main" id="{1444717D-2DB5-1D4F-811C-E262869DFE67}"/>
                </a:ext>
              </a:extLst>
            </p:cNvPr>
            <p:cNvCxnSpPr>
              <a:cxnSpLocks noChangeShapeType="1"/>
              <a:stCxn id="5" idx="3"/>
              <a:endCxn id="19" idx="3"/>
            </p:cNvCxnSpPr>
            <p:nvPr/>
          </p:nvCxnSpPr>
          <p:spPr bwMode="auto">
            <a:xfrm flipH="1">
              <a:off x="2897717" y="2514600"/>
              <a:ext cx="3050116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23" name="AutoShape 21">
            <a:extLst>
              <a:ext uri="{FF2B5EF4-FFF2-40B4-BE49-F238E27FC236}">
                <a16:creationId xmlns:a16="http://schemas.microsoft.com/office/drawing/2014/main" id="{E4CB9991-E097-6946-8393-D127E6631F3C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5790143" y="3275543"/>
            <a:ext cx="304800" cy="211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21">
            <a:extLst>
              <a:ext uri="{FF2B5EF4-FFF2-40B4-BE49-F238E27FC236}">
                <a16:creationId xmlns:a16="http://schemas.microsoft.com/office/drawing/2014/main" id="{79879AB3-931D-D841-9AFE-A91D634C0F82}"/>
              </a:ext>
            </a:extLst>
          </p:cNvPr>
          <p:cNvCxnSpPr>
            <a:cxnSpLocks noChangeShapeType="1"/>
            <a:stCxn id="5" idx="3"/>
          </p:cNvCxnSpPr>
          <p:nvPr/>
        </p:nvCxnSpPr>
        <p:spPr bwMode="auto">
          <a:xfrm rot="16200000" flipH="1">
            <a:off x="6212417" y="2859619"/>
            <a:ext cx="228600" cy="757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107CD57-2C64-C842-8B84-22299FF0726A}"/>
              </a:ext>
            </a:extLst>
          </p:cNvPr>
          <p:cNvGrpSpPr/>
          <p:nvPr/>
        </p:nvGrpSpPr>
        <p:grpSpPr>
          <a:xfrm>
            <a:off x="5693833" y="3124203"/>
            <a:ext cx="508000" cy="1235075"/>
            <a:chOff x="5693833" y="2514603"/>
            <a:chExt cx="508000" cy="1235075"/>
          </a:xfrm>
        </p:grpSpPr>
        <p:sp>
          <p:nvSpPr>
            <p:cNvPr id="28" name="AutoShape 20">
              <a:extLst>
                <a:ext uri="{FF2B5EF4-FFF2-40B4-BE49-F238E27FC236}">
                  <a16:creationId xmlns:a16="http://schemas.microsoft.com/office/drawing/2014/main" id="{94104DEE-0AF9-CC47-AB62-53E045B996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93833" y="3444878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9" name="AutoShape 21">
              <a:extLst>
                <a:ext uri="{FF2B5EF4-FFF2-40B4-BE49-F238E27FC236}">
                  <a16:creationId xmlns:a16="http://schemas.microsoft.com/office/drawing/2014/main" id="{08CF7E5C-9FE8-A140-AEB2-07FA752422DC}"/>
                </a:ext>
              </a:extLst>
            </p:cNvPr>
            <p:cNvCxnSpPr>
              <a:cxnSpLocks noChangeShapeType="1"/>
              <a:stCxn id="5" idx="3"/>
              <a:endCxn id="28" idx="3"/>
            </p:cNvCxnSpPr>
            <p:nvPr/>
          </p:nvCxnSpPr>
          <p:spPr bwMode="auto">
            <a:xfrm flipH="1">
              <a:off x="5945717" y="2514603"/>
              <a:ext cx="2117" cy="9302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5" name="Group 61">
            <a:extLst>
              <a:ext uri="{FF2B5EF4-FFF2-40B4-BE49-F238E27FC236}">
                <a16:creationId xmlns:a16="http://schemas.microsoft.com/office/drawing/2014/main" id="{1C373DD4-8893-6E4F-8929-9721BF2585EC}"/>
              </a:ext>
            </a:extLst>
          </p:cNvPr>
          <p:cNvGrpSpPr>
            <a:grpSpLocks/>
          </p:cNvGrpSpPr>
          <p:nvPr/>
        </p:nvGrpSpPr>
        <p:grpSpPr bwMode="auto">
          <a:xfrm>
            <a:off x="5947831" y="3124200"/>
            <a:ext cx="3301999" cy="1250950"/>
            <a:chOff x="4460875" y="2514600"/>
            <a:chExt cx="2476500" cy="1250950"/>
          </a:xfrm>
        </p:grpSpPr>
        <p:sp>
          <p:nvSpPr>
            <p:cNvPr id="36" name="AutoShape 26">
              <a:extLst>
                <a:ext uri="{FF2B5EF4-FFF2-40B4-BE49-F238E27FC236}">
                  <a16:creationId xmlns:a16="http://schemas.microsoft.com/office/drawing/2014/main" id="{243C0F3F-CD94-9841-8634-DF1C8F9BE45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37" name="AutoShape 27">
              <a:extLst>
                <a:ext uri="{FF2B5EF4-FFF2-40B4-BE49-F238E27FC236}">
                  <a16:creationId xmlns:a16="http://schemas.microsoft.com/office/drawing/2014/main" id="{9E6CC2E3-55FB-4944-8759-451B1200C38D}"/>
                </a:ext>
              </a:extLst>
            </p:cNvPr>
            <p:cNvCxnSpPr>
              <a:cxnSpLocks noChangeShapeType="1"/>
              <a:stCxn id="5" idx="3"/>
              <a:endCxn id="36" idx="3"/>
            </p:cNvCxnSpPr>
            <p:nvPr/>
          </p:nvCxnSpPr>
          <p:spPr bwMode="auto">
            <a:xfrm>
              <a:off x="4460875" y="2514600"/>
              <a:ext cx="2284413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45" name="Rectangle 7">
            <a:extLst>
              <a:ext uri="{FF2B5EF4-FFF2-40B4-BE49-F238E27FC236}">
                <a16:creationId xmlns:a16="http://schemas.microsoft.com/office/drawing/2014/main" id="{62B5F90D-1AAA-2F42-8B87-64A830887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3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6/10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2BD256D-47A2-A449-B7AC-287CDDD2DF16}"/>
              </a:ext>
            </a:extLst>
          </p:cNvPr>
          <p:cNvGrpSpPr/>
          <p:nvPr/>
        </p:nvGrpSpPr>
        <p:grpSpPr>
          <a:xfrm>
            <a:off x="2574926" y="4375150"/>
            <a:ext cx="625474" cy="1568450"/>
            <a:chOff x="2574926" y="4375150"/>
            <a:chExt cx="625474" cy="1568450"/>
          </a:xfrm>
        </p:grpSpPr>
        <p:cxnSp>
          <p:nvCxnSpPr>
            <p:cNvPr id="7" name="AutoShape 13">
              <a:extLst>
                <a:ext uri="{FF2B5EF4-FFF2-40B4-BE49-F238E27FC236}">
                  <a16:creationId xmlns:a16="http://schemas.microsoft.com/office/drawing/2014/main" id="{CBE913FC-1ADC-6943-9F2C-6BD0CD7EDE9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58" name="AutoShape 13">
              <a:extLst>
                <a:ext uri="{FF2B5EF4-FFF2-40B4-BE49-F238E27FC236}">
                  <a16:creationId xmlns:a16="http://schemas.microsoft.com/office/drawing/2014/main" id="{77A87D9D-92CC-444D-934D-49B267B11FD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59" name="AutoShape 13">
              <a:extLst>
                <a:ext uri="{FF2B5EF4-FFF2-40B4-BE49-F238E27FC236}">
                  <a16:creationId xmlns:a16="http://schemas.microsoft.com/office/drawing/2014/main" id="{C5983D43-B11E-D24D-8FA7-166893C2824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0" name="AutoShape 13">
              <a:extLst>
                <a:ext uri="{FF2B5EF4-FFF2-40B4-BE49-F238E27FC236}">
                  <a16:creationId xmlns:a16="http://schemas.microsoft.com/office/drawing/2014/main" id="{A25C4C95-CA5B-0345-ADBF-3FFB4EEF7BC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1" name="AutoShape 13">
              <a:extLst>
                <a:ext uri="{FF2B5EF4-FFF2-40B4-BE49-F238E27FC236}">
                  <a16:creationId xmlns:a16="http://schemas.microsoft.com/office/drawing/2014/main" id="{CB6BC626-4527-4E44-8107-6AF3003CA39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EB26238-3C4B-894D-8B5D-E45A463E1380}"/>
              </a:ext>
            </a:extLst>
          </p:cNvPr>
          <p:cNvGrpSpPr/>
          <p:nvPr/>
        </p:nvGrpSpPr>
        <p:grpSpPr>
          <a:xfrm>
            <a:off x="8684688" y="4375150"/>
            <a:ext cx="625474" cy="1568450"/>
            <a:chOff x="2574926" y="4375150"/>
            <a:chExt cx="625474" cy="1568450"/>
          </a:xfrm>
        </p:grpSpPr>
        <p:cxnSp>
          <p:nvCxnSpPr>
            <p:cNvPr id="64" name="AutoShape 13">
              <a:extLst>
                <a:ext uri="{FF2B5EF4-FFF2-40B4-BE49-F238E27FC236}">
                  <a16:creationId xmlns:a16="http://schemas.microsoft.com/office/drawing/2014/main" id="{7E0012ED-05C5-2A47-BD5D-884DCAB0484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5" name="AutoShape 13">
              <a:extLst>
                <a:ext uri="{FF2B5EF4-FFF2-40B4-BE49-F238E27FC236}">
                  <a16:creationId xmlns:a16="http://schemas.microsoft.com/office/drawing/2014/main" id="{7ACE2BF4-98DD-4445-A505-5DD5DDC901D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6" name="AutoShape 13">
              <a:extLst>
                <a:ext uri="{FF2B5EF4-FFF2-40B4-BE49-F238E27FC236}">
                  <a16:creationId xmlns:a16="http://schemas.microsoft.com/office/drawing/2014/main" id="{1D54971E-4190-0944-A63D-40D9B139CD1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7" name="AutoShape 13">
              <a:extLst>
                <a:ext uri="{FF2B5EF4-FFF2-40B4-BE49-F238E27FC236}">
                  <a16:creationId xmlns:a16="http://schemas.microsoft.com/office/drawing/2014/main" id="{7D0632A6-2AA3-4B42-8F6F-B42C171D329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8" name="AutoShape 13">
              <a:extLst>
                <a:ext uri="{FF2B5EF4-FFF2-40B4-BE49-F238E27FC236}">
                  <a16:creationId xmlns:a16="http://schemas.microsoft.com/office/drawing/2014/main" id="{FE37273A-D975-FF45-9F28-E67716BCB0E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8218243-C70F-F546-BAF5-D7A8FA8C9897}"/>
              </a:ext>
            </a:extLst>
          </p:cNvPr>
          <p:cNvGrpSpPr/>
          <p:nvPr/>
        </p:nvGrpSpPr>
        <p:grpSpPr>
          <a:xfrm>
            <a:off x="5619222" y="4359276"/>
            <a:ext cx="625474" cy="1568450"/>
            <a:chOff x="2574926" y="4375150"/>
            <a:chExt cx="625474" cy="1568450"/>
          </a:xfrm>
        </p:grpSpPr>
        <p:cxnSp>
          <p:nvCxnSpPr>
            <p:cNvPr id="70" name="AutoShape 13">
              <a:extLst>
                <a:ext uri="{FF2B5EF4-FFF2-40B4-BE49-F238E27FC236}">
                  <a16:creationId xmlns:a16="http://schemas.microsoft.com/office/drawing/2014/main" id="{72F1275E-D887-7643-B156-F8093BB3E22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1" name="AutoShape 13">
              <a:extLst>
                <a:ext uri="{FF2B5EF4-FFF2-40B4-BE49-F238E27FC236}">
                  <a16:creationId xmlns:a16="http://schemas.microsoft.com/office/drawing/2014/main" id="{45BE6D7C-4402-4544-ACDE-8BB68194C78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2" name="AutoShape 13">
              <a:extLst>
                <a:ext uri="{FF2B5EF4-FFF2-40B4-BE49-F238E27FC236}">
                  <a16:creationId xmlns:a16="http://schemas.microsoft.com/office/drawing/2014/main" id="{2D0997D4-B214-1841-9501-03CF0F6FB1C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3" name="AutoShape 13">
              <a:extLst>
                <a:ext uri="{FF2B5EF4-FFF2-40B4-BE49-F238E27FC236}">
                  <a16:creationId xmlns:a16="http://schemas.microsoft.com/office/drawing/2014/main" id="{864C8079-EE2F-B142-948C-8C00569775C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4" name="AutoShape 13">
              <a:extLst>
                <a:ext uri="{FF2B5EF4-FFF2-40B4-BE49-F238E27FC236}">
                  <a16:creationId xmlns:a16="http://schemas.microsoft.com/office/drawing/2014/main" id="{C0F1DC13-A220-1648-AA54-8B9F217AC16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6207151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259EE-A8C6-8940-9779-CB788464E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MCTS Version 1.0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757C4-ED3F-A246-A0A3-16BA29474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1269999"/>
          </a:xfrm>
        </p:spPr>
        <p:txBody>
          <a:bodyPr/>
          <a:lstStyle/>
          <a:p>
            <a:r>
              <a:rPr lang="en-US" dirty="0"/>
              <a:t>Allocate rollouts to more promising nodes</a:t>
            </a:r>
          </a:p>
          <a:p>
            <a:r>
              <a:rPr lang="en-US" dirty="0"/>
              <a:t>Allocate rollouts to more uncertain nodes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ECC14A56-DF49-1B45-B20A-8E9EC1B59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3833" y="28194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DA34F2-E7F8-494F-9B5D-C1BB2B490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5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61/100</a:t>
            </a: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266603C7-EF4E-8A4B-98ED-5CF213B13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1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48/100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6BE121A-4DE0-3F4B-82A2-75BFE79A8101}"/>
              </a:ext>
            </a:extLst>
          </p:cNvPr>
          <p:cNvGrpSpPr/>
          <p:nvPr/>
        </p:nvGrpSpPr>
        <p:grpSpPr>
          <a:xfrm>
            <a:off x="2645833" y="3124200"/>
            <a:ext cx="3302000" cy="1250950"/>
            <a:chOff x="2645833" y="2514600"/>
            <a:chExt cx="3302000" cy="1250950"/>
          </a:xfrm>
        </p:grpSpPr>
        <p:sp>
          <p:nvSpPr>
            <p:cNvPr id="19" name="AutoShape 6">
              <a:extLst>
                <a:ext uri="{FF2B5EF4-FFF2-40B4-BE49-F238E27FC236}">
                  <a16:creationId xmlns:a16="http://schemas.microsoft.com/office/drawing/2014/main" id="{EC43D9B3-4444-314F-BCDE-86C49ABFC1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645833" y="3460750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0" name="AutoShape 7">
              <a:extLst>
                <a:ext uri="{FF2B5EF4-FFF2-40B4-BE49-F238E27FC236}">
                  <a16:creationId xmlns:a16="http://schemas.microsoft.com/office/drawing/2014/main" id="{1444717D-2DB5-1D4F-811C-E262869DFE67}"/>
                </a:ext>
              </a:extLst>
            </p:cNvPr>
            <p:cNvCxnSpPr>
              <a:cxnSpLocks noChangeShapeType="1"/>
              <a:stCxn id="5" idx="3"/>
              <a:endCxn id="19" idx="3"/>
            </p:cNvCxnSpPr>
            <p:nvPr/>
          </p:nvCxnSpPr>
          <p:spPr bwMode="auto">
            <a:xfrm flipH="1">
              <a:off x="2897717" y="2514600"/>
              <a:ext cx="3050116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23" name="AutoShape 21">
            <a:extLst>
              <a:ext uri="{FF2B5EF4-FFF2-40B4-BE49-F238E27FC236}">
                <a16:creationId xmlns:a16="http://schemas.microsoft.com/office/drawing/2014/main" id="{E4CB9991-E097-6946-8393-D127E6631F3C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5790143" y="3275543"/>
            <a:ext cx="304800" cy="211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21">
            <a:extLst>
              <a:ext uri="{FF2B5EF4-FFF2-40B4-BE49-F238E27FC236}">
                <a16:creationId xmlns:a16="http://schemas.microsoft.com/office/drawing/2014/main" id="{79879AB3-931D-D841-9AFE-A91D634C0F82}"/>
              </a:ext>
            </a:extLst>
          </p:cNvPr>
          <p:cNvCxnSpPr>
            <a:cxnSpLocks noChangeShapeType="1"/>
            <a:stCxn id="5" idx="3"/>
          </p:cNvCxnSpPr>
          <p:nvPr/>
        </p:nvCxnSpPr>
        <p:spPr bwMode="auto">
          <a:xfrm rot="16200000" flipH="1">
            <a:off x="6212417" y="2859619"/>
            <a:ext cx="228600" cy="757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107CD57-2C64-C842-8B84-22299FF0726A}"/>
              </a:ext>
            </a:extLst>
          </p:cNvPr>
          <p:cNvGrpSpPr/>
          <p:nvPr/>
        </p:nvGrpSpPr>
        <p:grpSpPr>
          <a:xfrm>
            <a:off x="5693833" y="3124203"/>
            <a:ext cx="508000" cy="1235075"/>
            <a:chOff x="5693833" y="2514603"/>
            <a:chExt cx="508000" cy="1235075"/>
          </a:xfrm>
        </p:grpSpPr>
        <p:sp>
          <p:nvSpPr>
            <p:cNvPr id="28" name="AutoShape 20">
              <a:extLst>
                <a:ext uri="{FF2B5EF4-FFF2-40B4-BE49-F238E27FC236}">
                  <a16:creationId xmlns:a16="http://schemas.microsoft.com/office/drawing/2014/main" id="{94104DEE-0AF9-CC47-AB62-53E045B996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93833" y="3444878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9" name="AutoShape 21">
              <a:extLst>
                <a:ext uri="{FF2B5EF4-FFF2-40B4-BE49-F238E27FC236}">
                  <a16:creationId xmlns:a16="http://schemas.microsoft.com/office/drawing/2014/main" id="{08CF7E5C-9FE8-A140-AEB2-07FA752422DC}"/>
                </a:ext>
              </a:extLst>
            </p:cNvPr>
            <p:cNvCxnSpPr>
              <a:cxnSpLocks noChangeShapeType="1"/>
              <a:stCxn id="5" idx="3"/>
              <a:endCxn id="28" idx="3"/>
            </p:cNvCxnSpPr>
            <p:nvPr/>
          </p:nvCxnSpPr>
          <p:spPr bwMode="auto">
            <a:xfrm flipH="1">
              <a:off x="5945717" y="2514603"/>
              <a:ext cx="2117" cy="9302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5" name="Group 61">
            <a:extLst>
              <a:ext uri="{FF2B5EF4-FFF2-40B4-BE49-F238E27FC236}">
                <a16:creationId xmlns:a16="http://schemas.microsoft.com/office/drawing/2014/main" id="{1C373DD4-8893-6E4F-8929-9721BF2585EC}"/>
              </a:ext>
            </a:extLst>
          </p:cNvPr>
          <p:cNvGrpSpPr>
            <a:grpSpLocks/>
          </p:cNvGrpSpPr>
          <p:nvPr/>
        </p:nvGrpSpPr>
        <p:grpSpPr bwMode="auto">
          <a:xfrm>
            <a:off x="5947831" y="3124200"/>
            <a:ext cx="3301999" cy="1250950"/>
            <a:chOff x="4460875" y="2514600"/>
            <a:chExt cx="2476500" cy="1250950"/>
          </a:xfrm>
        </p:grpSpPr>
        <p:sp>
          <p:nvSpPr>
            <p:cNvPr id="36" name="AutoShape 26">
              <a:extLst>
                <a:ext uri="{FF2B5EF4-FFF2-40B4-BE49-F238E27FC236}">
                  <a16:creationId xmlns:a16="http://schemas.microsoft.com/office/drawing/2014/main" id="{243C0F3F-CD94-9841-8634-DF1C8F9BE45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37" name="AutoShape 27">
              <a:extLst>
                <a:ext uri="{FF2B5EF4-FFF2-40B4-BE49-F238E27FC236}">
                  <a16:creationId xmlns:a16="http://schemas.microsoft.com/office/drawing/2014/main" id="{9E6CC2E3-55FB-4944-8759-451B1200C38D}"/>
                </a:ext>
              </a:extLst>
            </p:cNvPr>
            <p:cNvCxnSpPr>
              <a:cxnSpLocks noChangeShapeType="1"/>
              <a:stCxn id="5" idx="3"/>
              <a:endCxn id="36" idx="3"/>
            </p:cNvCxnSpPr>
            <p:nvPr/>
          </p:nvCxnSpPr>
          <p:spPr bwMode="auto">
            <a:xfrm>
              <a:off x="4460875" y="2514600"/>
              <a:ext cx="2284413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45" name="Rectangle 7">
            <a:extLst>
              <a:ext uri="{FF2B5EF4-FFF2-40B4-BE49-F238E27FC236}">
                <a16:creationId xmlns:a16="http://schemas.microsoft.com/office/drawing/2014/main" id="{62B5F90D-1AAA-2F42-8B87-64A830887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3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6/10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2BD256D-47A2-A449-B7AC-287CDDD2DF16}"/>
              </a:ext>
            </a:extLst>
          </p:cNvPr>
          <p:cNvGrpSpPr/>
          <p:nvPr/>
        </p:nvGrpSpPr>
        <p:grpSpPr>
          <a:xfrm>
            <a:off x="2574926" y="4375150"/>
            <a:ext cx="625474" cy="1568450"/>
            <a:chOff x="2574926" y="4375150"/>
            <a:chExt cx="625474" cy="1568450"/>
          </a:xfrm>
        </p:grpSpPr>
        <p:cxnSp>
          <p:nvCxnSpPr>
            <p:cNvPr id="7" name="AutoShape 13">
              <a:extLst>
                <a:ext uri="{FF2B5EF4-FFF2-40B4-BE49-F238E27FC236}">
                  <a16:creationId xmlns:a16="http://schemas.microsoft.com/office/drawing/2014/main" id="{CBE913FC-1ADC-6943-9F2C-6BD0CD7EDE9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58" name="AutoShape 13">
              <a:extLst>
                <a:ext uri="{FF2B5EF4-FFF2-40B4-BE49-F238E27FC236}">
                  <a16:creationId xmlns:a16="http://schemas.microsoft.com/office/drawing/2014/main" id="{77A87D9D-92CC-444D-934D-49B267B11FD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59" name="AutoShape 13">
              <a:extLst>
                <a:ext uri="{FF2B5EF4-FFF2-40B4-BE49-F238E27FC236}">
                  <a16:creationId xmlns:a16="http://schemas.microsoft.com/office/drawing/2014/main" id="{C5983D43-B11E-D24D-8FA7-166893C2824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0" name="AutoShape 13">
              <a:extLst>
                <a:ext uri="{FF2B5EF4-FFF2-40B4-BE49-F238E27FC236}">
                  <a16:creationId xmlns:a16="http://schemas.microsoft.com/office/drawing/2014/main" id="{A25C4C95-CA5B-0345-ADBF-3FFB4EEF7BC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1" name="AutoShape 13">
              <a:extLst>
                <a:ext uri="{FF2B5EF4-FFF2-40B4-BE49-F238E27FC236}">
                  <a16:creationId xmlns:a16="http://schemas.microsoft.com/office/drawing/2014/main" id="{CB6BC626-4527-4E44-8107-6AF3003CA39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EB26238-3C4B-894D-8B5D-E45A463E1380}"/>
              </a:ext>
            </a:extLst>
          </p:cNvPr>
          <p:cNvGrpSpPr/>
          <p:nvPr/>
        </p:nvGrpSpPr>
        <p:grpSpPr>
          <a:xfrm>
            <a:off x="8684688" y="4375150"/>
            <a:ext cx="625474" cy="1568450"/>
            <a:chOff x="2574926" y="4375150"/>
            <a:chExt cx="625474" cy="1568450"/>
          </a:xfrm>
        </p:grpSpPr>
        <p:cxnSp>
          <p:nvCxnSpPr>
            <p:cNvPr id="64" name="AutoShape 13">
              <a:extLst>
                <a:ext uri="{FF2B5EF4-FFF2-40B4-BE49-F238E27FC236}">
                  <a16:creationId xmlns:a16="http://schemas.microsoft.com/office/drawing/2014/main" id="{7E0012ED-05C5-2A47-BD5D-884DCAB0484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5" name="AutoShape 13">
              <a:extLst>
                <a:ext uri="{FF2B5EF4-FFF2-40B4-BE49-F238E27FC236}">
                  <a16:creationId xmlns:a16="http://schemas.microsoft.com/office/drawing/2014/main" id="{7ACE2BF4-98DD-4445-A505-5DD5DDC901D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6" name="AutoShape 13">
              <a:extLst>
                <a:ext uri="{FF2B5EF4-FFF2-40B4-BE49-F238E27FC236}">
                  <a16:creationId xmlns:a16="http://schemas.microsoft.com/office/drawing/2014/main" id="{1D54971E-4190-0944-A63D-40D9B139CD1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7" name="AutoShape 13">
              <a:extLst>
                <a:ext uri="{FF2B5EF4-FFF2-40B4-BE49-F238E27FC236}">
                  <a16:creationId xmlns:a16="http://schemas.microsoft.com/office/drawing/2014/main" id="{7D0632A6-2AA3-4B42-8F6F-B42C171D329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8" name="AutoShape 13">
              <a:extLst>
                <a:ext uri="{FF2B5EF4-FFF2-40B4-BE49-F238E27FC236}">
                  <a16:creationId xmlns:a16="http://schemas.microsoft.com/office/drawing/2014/main" id="{FE37273A-D975-FF45-9F28-E67716BCB0E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8218243-C70F-F546-BAF5-D7A8FA8C9897}"/>
              </a:ext>
            </a:extLst>
          </p:cNvPr>
          <p:cNvGrpSpPr/>
          <p:nvPr/>
        </p:nvGrpSpPr>
        <p:grpSpPr>
          <a:xfrm>
            <a:off x="5619222" y="4359276"/>
            <a:ext cx="625474" cy="1568450"/>
            <a:chOff x="2574926" y="4375150"/>
            <a:chExt cx="625474" cy="1568450"/>
          </a:xfrm>
        </p:grpSpPr>
        <p:cxnSp>
          <p:nvCxnSpPr>
            <p:cNvPr id="70" name="AutoShape 13">
              <a:extLst>
                <a:ext uri="{FF2B5EF4-FFF2-40B4-BE49-F238E27FC236}">
                  <a16:creationId xmlns:a16="http://schemas.microsoft.com/office/drawing/2014/main" id="{72F1275E-D887-7643-B156-F8093BB3E22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1" name="AutoShape 13">
              <a:extLst>
                <a:ext uri="{FF2B5EF4-FFF2-40B4-BE49-F238E27FC236}">
                  <a16:creationId xmlns:a16="http://schemas.microsoft.com/office/drawing/2014/main" id="{45BE6D7C-4402-4544-ACDE-8BB68194C78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2" name="AutoShape 13">
              <a:extLst>
                <a:ext uri="{FF2B5EF4-FFF2-40B4-BE49-F238E27FC236}">
                  <a16:creationId xmlns:a16="http://schemas.microsoft.com/office/drawing/2014/main" id="{2D0997D4-B214-1841-9501-03CF0F6FB1C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3" name="AutoShape 13">
              <a:extLst>
                <a:ext uri="{FF2B5EF4-FFF2-40B4-BE49-F238E27FC236}">
                  <a16:creationId xmlns:a16="http://schemas.microsoft.com/office/drawing/2014/main" id="{864C8079-EE2F-B142-948C-8C00569775C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4" name="AutoShape 13">
              <a:extLst>
                <a:ext uri="{FF2B5EF4-FFF2-40B4-BE49-F238E27FC236}">
                  <a16:creationId xmlns:a16="http://schemas.microsoft.com/office/drawing/2014/main" id="{C0F1DC13-A220-1648-AA54-8B9F217AC16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6532580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0B876-0CEB-EF4F-B55E-DE9B53A0A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UCB heuristics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7886C-77C3-D947-B819-4C55E30F6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UCB1 formula combines “promising” and “uncertain”: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/>
              <a:t> = number of rollouts from node 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dirty="0"/>
          </a:p>
          <a:p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/>
              <a:t> = total utility of rollouts (e.g., # wins) for </a:t>
            </a:r>
            <a:r>
              <a:rPr lang="en-US" dirty="0">
                <a:solidFill>
                  <a:srgbClr val="CE00BB"/>
                </a:solidFill>
              </a:rPr>
              <a:t>Player(Parent(</a:t>
            </a:r>
            <a:r>
              <a:rPr lang="en-US" i="1" dirty="0">
                <a:solidFill>
                  <a:srgbClr val="CE00BB"/>
                </a:solidFill>
              </a:rPr>
              <a:t>n</a:t>
            </a:r>
            <a:r>
              <a:rPr lang="en-US" dirty="0">
                <a:solidFill>
                  <a:srgbClr val="CE00BB"/>
                </a:solidFill>
              </a:rPr>
              <a:t>))</a:t>
            </a:r>
          </a:p>
          <a:p>
            <a:r>
              <a:rPr lang="en-US" dirty="0"/>
              <a:t>A provably not terrible heuristic for </a:t>
            </a:r>
            <a:r>
              <a:rPr lang="en-US" b="1" i="1" dirty="0"/>
              <a:t>bandit problems</a:t>
            </a:r>
          </a:p>
          <a:p>
            <a:pPr lvl="1"/>
            <a:r>
              <a:rPr lang="en-US" dirty="0"/>
              <a:t>(which are not the same as the problem we face here!)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E3FCA-8EF7-7145-849C-FE5B47875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978371"/>
            <a:ext cx="7696200" cy="148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4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CC23-6D50-E84B-AAB8-EB588B545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MCTS Version 2.0: 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F42A9-AB64-5547-8C77-EC4C3726C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Repeat until out of time:</a:t>
            </a:r>
          </a:p>
          <a:p>
            <a:pPr lvl="1"/>
            <a:r>
              <a:rPr lang="en-US" dirty="0"/>
              <a:t>Given the current search tree, recursively apply UCB to choose a path down to a leaf (not fully expanded) node </a:t>
            </a:r>
            <a:r>
              <a:rPr lang="en-US" i="1" dirty="0">
                <a:solidFill>
                  <a:srgbClr val="CE00BB"/>
                </a:solidFill>
              </a:rPr>
              <a:t>n</a:t>
            </a:r>
          </a:p>
          <a:p>
            <a:pPr lvl="1"/>
            <a:r>
              <a:rPr lang="en-US" dirty="0"/>
              <a:t>Add a new child </a:t>
            </a:r>
            <a:r>
              <a:rPr lang="en-US" i="1" dirty="0">
                <a:solidFill>
                  <a:srgbClr val="CE00BB"/>
                </a:solidFill>
              </a:rPr>
              <a:t>c</a:t>
            </a:r>
            <a:r>
              <a:rPr lang="en-US" dirty="0"/>
              <a:t> to </a:t>
            </a:r>
            <a:r>
              <a:rPr lang="en-US" i="1" dirty="0">
                <a:solidFill>
                  <a:srgbClr val="CE00BB"/>
                </a:solidFill>
              </a:rPr>
              <a:t>n </a:t>
            </a:r>
            <a:r>
              <a:rPr lang="en-US" dirty="0"/>
              <a:t>and run a rollout from </a:t>
            </a:r>
            <a:r>
              <a:rPr lang="en-US" i="1" dirty="0">
                <a:solidFill>
                  <a:srgbClr val="CE00BB"/>
                </a:solidFill>
              </a:rPr>
              <a:t>c</a:t>
            </a:r>
            <a:endParaRPr lang="en-US" dirty="0"/>
          </a:p>
          <a:p>
            <a:pPr lvl="1"/>
            <a:r>
              <a:rPr lang="en-US" dirty="0"/>
              <a:t>Update the win counts from </a:t>
            </a:r>
            <a:r>
              <a:rPr lang="en-US" i="1" dirty="0">
                <a:solidFill>
                  <a:srgbClr val="CE00BB"/>
                </a:solidFill>
              </a:rPr>
              <a:t>c</a:t>
            </a:r>
            <a:r>
              <a:rPr lang="en-US" dirty="0"/>
              <a:t> back up to the root</a:t>
            </a:r>
          </a:p>
          <a:p>
            <a:r>
              <a:rPr lang="en-US" dirty="0"/>
              <a:t>Choose the action leading to the child with highest </a:t>
            </a:r>
            <a:r>
              <a:rPr lang="en-US" i="1" dirty="0">
                <a:solidFill>
                  <a:srgbClr val="CE00BB"/>
                </a:solidFill>
              </a:rPr>
              <a:t>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241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33729" y="1834588"/>
            <a:ext cx="3672377" cy="14318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56173" y="1470022"/>
            <a:ext cx="3626227" cy="25685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0539" y="1460973"/>
            <a:ext cx="3674720" cy="1974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Worst-Case vs. Average Case</a:t>
            </a:r>
          </a:p>
        </p:txBody>
      </p:sp>
      <p:sp>
        <p:nvSpPr>
          <p:cNvPr id="16388" name="AutoShape 5"/>
          <p:cNvSpPr>
            <a:spLocks noChangeArrowheads="1"/>
          </p:cNvSpPr>
          <p:nvPr/>
        </p:nvSpPr>
        <p:spPr bwMode="auto">
          <a:xfrm>
            <a:off x="5791200" y="2057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389" name="AutoShape 6"/>
          <p:cNvSpPr>
            <a:spLocks noChangeArrowheads="1"/>
          </p:cNvSpPr>
          <p:nvPr/>
        </p:nvSpPr>
        <p:spPr bwMode="auto">
          <a:xfrm rot="10800000">
            <a:off x="5029200" y="3048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390" name="AutoShape 7"/>
          <p:cNvSpPr>
            <a:spLocks noChangeArrowheads="1"/>
          </p:cNvSpPr>
          <p:nvPr/>
        </p:nvSpPr>
        <p:spPr bwMode="auto">
          <a:xfrm rot="10800000">
            <a:off x="6553200" y="3048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391" name="Rectangle 8"/>
          <p:cNvSpPr>
            <a:spLocks noChangeArrowheads="1"/>
          </p:cNvSpPr>
          <p:nvPr/>
        </p:nvSpPr>
        <p:spPr bwMode="auto">
          <a:xfrm>
            <a:off x="4648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10</a:t>
            </a:r>
          </a:p>
        </p:txBody>
      </p:sp>
      <p:sp>
        <p:nvSpPr>
          <p:cNvPr id="16392" name="Rectangle 9"/>
          <p:cNvSpPr>
            <a:spLocks noChangeArrowheads="1"/>
          </p:cNvSpPr>
          <p:nvPr/>
        </p:nvSpPr>
        <p:spPr bwMode="auto">
          <a:xfrm>
            <a:off x="53340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</a:t>
            </a:r>
          </a:p>
        </p:txBody>
      </p:sp>
      <p:sp>
        <p:nvSpPr>
          <p:cNvPr id="16393" name="Rectangle 10"/>
          <p:cNvSpPr>
            <a:spLocks noChangeArrowheads="1"/>
          </p:cNvSpPr>
          <p:nvPr/>
        </p:nvSpPr>
        <p:spPr bwMode="auto">
          <a:xfrm>
            <a:off x="6172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9</a:t>
            </a:r>
          </a:p>
        </p:txBody>
      </p:sp>
      <p:sp>
        <p:nvSpPr>
          <p:cNvPr id="16394" name="Rectangle 11"/>
          <p:cNvSpPr>
            <a:spLocks noChangeArrowheads="1"/>
          </p:cNvSpPr>
          <p:nvPr/>
        </p:nvSpPr>
        <p:spPr bwMode="auto">
          <a:xfrm>
            <a:off x="6934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100</a:t>
            </a:r>
          </a:p>
        </p:txBody>
      </p:sp>
      <p:cxnSp>
        <p:nvCxnSpPr>
          <p:cNvPr id="16395" name="AutoShape 12"/>
          <p:cNvCxnSpPr>
            <a:cxnSpLocks noChangeShapeType="1"/>
            <a:stCxn id="16388" idx="3"/>
            <a:endCxn id="16389" idx="3"/>
          </p:cNvCxnSpPr>
          <p:nvPr/>
        </p:nvCxnSpPr>
        <p:spPr bwMode="auto">
          <a:xfrm flipH="1">
            <a:off x="5219700" y="23622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6" name="AutoShape 13"/>
          <p:cNvCxnSpPr>
            <a:cxnSpLocks noChangeShapeType="1"/>
            <a:stCxn id="16388" idx="3"/>
            <a:endCxn id="16390" idx="3"/>
          </p:cNvCxnSpPr>
          <p:nvPr/>
        </p:nvCxnSpPr>
        <p:spPr bwMode="auto">
          <a:xfrm>
            <a:off x="5981700" y="23622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7" name="AutoShape 14"/>
          <p:cNvCxnSpPr>
            <a:cxnSpLocks noChangeShapeType="1"/>
            <a:stCxn id="16389" idx="0"/>
            <a:endCxn id="16391" idx="0"/>
          </p:cNvCxnSpPr>
          <p:nvPr/>
        </p:nvCxnSpPr>
        <p:spPr bwMode="auto">
          <a:xfrm flipH="1">
            <a:off x="4838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8" name="AutoShape 15"/>
          <p:cNvCxnSpPr>
            <a:cxnSpLocks noChangeShapeType="1"/>
            <a:stCxn id="16389" idx="0"/>
            <a:endCxn id="16392" idx="0"/>
          </p:cNvCxnSpPr>
          <p:nvPr/>
        </p:nvCxnSpPr>
        <p:spPr bwMode="auto">
          <a:xfrm>
            <a:off x="5219700" y="3352800"/>
            <a:ext cx="304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9" name="AutoShape 16"/>
          <p:cNvCxnSpPr>
            <a:cxnSpLocks noChangeShapeType="1"/>
            <a:stCxn id="16390" idx="0"/>
            <a:endCxn id="16393" idx="0"/>
          </p:cNvCxnSpPr>
          <p:nvPr/>
        </p:nvCxnSpPr>
        <p:spPr bwMode="auto">
          <a:xfrm flipH="1">
            <a:off x="6362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400" name="AutoShape 17"/>
          <p:cNvCxnSpPr>
            <a:cxnSpLocks noChangeShapeType="1"/>
            <a:stCxn id="16390" idx="0"/>
            <a:endCxn id="16394" idx="0"/>
          </p:cNvCxnSpPr>
          <p:nvPr/>
        </p:nvCxnSpPr>
        <p:spPr bwMode="auto">
          <a:xfrm>
            <a:off x="6743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401" name="Text Box 18"/>
          <p:cNvSpPr txBox="1">
            <a:spLocks noChangeArrowheads="1"/>
          </p:cNvSpPr>
          <p:nvPr/>
        </p:nvSpPr>
        <p:spPr bwMode="auto">
          <a:xfrm>
            <a:off x="6194425" y="2057400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max</a:t>
            </a:r>
          </a:p>
        </p:txBody>
      </p:sp>
      <p:sp>
        <p:nvSpPr>
          <p:cNvPr id="16402" name="Text Box 19"/>
          <p:cNvSpPr txBox="1">
            <a:spLocks noChangeArrowheads="1"/>
          </p:cNvSpPr>
          <p:nvPr/>
        </p:nvSpPr>
        <p:spPr bwMode="auto">
          <a:xfrm>
            <a:off x="7010400" y="2971800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min</a:t>
            </a:r>
          </a:p>
        </p:txBody>
      </p:sp>
      <p:sp>
        <p:nvSpPr>
          <p:cNvPr id="24" name="Oval 15"/>
          <p:cNvSpPr>
            <a:spLocks noChangeArrowheads="1"/>
          </p:cNvSpPr>
          <p:nvPr/>
        </p:nvSpPr>
        <p:spPr bwMode="auto">
          <a:xfrm>
            <a:off x="5029200" y="30480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5" name="Oval 16"/>
          <p:cNvSpPr>
            <a:spLocks noChangeArrowheads="1"/>
          </p:cNvSpPr>
          <p:nvPr/>
        </p:nvSpPr>
        <p:spPr bwMode="auto">
          <a:xfrm>
            <a:off x="6553200" y="30480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52578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Idea: Uncertain outcomes controlled by chance, not an adversary!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 animBg="1"/>
      <p:bldP spid="16390" grpId="0" animBg="1"/>
      <p:bldP spid="24" grpId="0" animBg="1"/>
      <p:bldP spid="2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1391D-648F-0A42-A601-13036C104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UCT Example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5B6CE398-E2B8-BF4E-BA94-695423B36D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3833" y="14478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CA61DF8D-B1E6-A947-A787-89FAD24D130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645833" y="269875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0" name="AutoShape 7">
            <a:extLst>
              <a:ext uri="{FF2B5EF4-FFF2-40B4-BE49-F238E27FC236}">
                <a16:creationId xmlns:a16="http://schemas.microsoft.com/office/drawing/2014/main" id="{9CC83BA9-4F3D-074B-AA29-16E86A297FEF}"/>
              </a:ext>
            </a:extLst>
          </p:cNvPr>
          <p:cNvCxnSpPr>
            <a:cxnSpLocks noChangeShapeType="1"/>
            <a:stCxn id="7" idx="3"/>
            <a:endCxn id="9" idx="3"/>
          </p:cNvCxnSpPr>
          <p:nvPr/>
        </p:nvCxnSpPr>
        <p:spPr bwMode="auto">
          <a:xfrm flipH="1">
            <a:off x="2897717" y="1752600"/>
            <a:ext cx="3050116" cy="94615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" name="AutoShape 21">
            <a:extLst>
              <a:ext uri="{FF2B5EF4-FFF2-40B4-BE49-F238E27FC236}">
                <a16:creationId xmlns:a16="http://schemas.microsoft.com/office/drawing/2014/main" id="{1D979D07-129D-8649-B247-A1F6B4B07B24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5790143" y="1903943"/>
            <a:ext cx="304800" cy="211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2" name="AutoShape 21">
            <a:extLst>
              <a:ext uri="{FF2B5EF4-FFF2-40B4-BE49-F238E27FC236}">
                <a16:creationId xmlns:a16="http://schemas.microsoft.com/office/drawing/2014/main" id="{CCDBAA2C-1890-7B49-B4B9-C02B6A3D93A3}"/>
              </a:ext>
            </a:extLst>
          </p:cNvPr>
          <p:cNvCxnSpPr>
            <a:cxnSpLocks noChangeShapeType="1"/>
            <a:stCxn id="7" idx="3"/>
          </p:cNvCxnSpPr>
          <p:nvPr/>
        </p:nvCxnSpPr>
        <p:spPr bwMode="auto">
          <a:xfrm rot="16200000" flipH="1">
            <a:off x="6212417" y="1488019"/>
            <a:ext cx="228600" cy="757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AutoShape 20">
            <a:extLst>
              <a:ext uri="{FF2B5EF4-FFF2-40B4-BE49-F238E27FC236}">
                <a16:creationId xmlns:a16="http://schemas.microsoft.com/office/drawing/2014/main" id="{EA2C9451-D651-4B41-9BD3-56B3A7546C5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93833" y="2682878"/>
            <a:ext cx="508000" cy="30480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5" name="AutoShape 21">
            <a:extLst>
              <a:ext uri="{FF2B5EF4-FFF2-40B4-BE49-F238E27FC236}">
                <a16:creationId xmlns:a16="http://schemas.microsoft.com/office/drawing/2014/main" id="{2FF9741F-B279-4E49-8471-E5784EBDE719}"/>
              </a:ext>
            </a:extLst>
          </p:cNvPr>
          <p:cNvCxnSpPr>
            <a:cxnSpLocks noChangeShapeType="1"/>
            <a:stCxn id="7" idx="3"/>
            <a:endCxn id="14" idx="3"/>
          </p:cNvCxnSpPr>
          <p:nvPr/>
        </p:nvCxnSpPr>
        <p:spPr bwMode="auto">
          <a:xfrm flipH="1">
            <a:off x="5945717" y="1752603"/>
            <a:ext cx="2117" cy="93027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" name="AutoShape 26">
            <a:extLst>
              <a:ext uri="{FF2B5EF4-FFF2-40B4-BE49-F238E27FC236}">
                <a16:creationId xmlns:a16="http://schemas.microsoft.com/office/drawing/2014/main" id="{A07739F6-EE02-2346-A297-E995E27E5A2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741830" y="269875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8" name="AutoShape 27">
            <a:extLst>
              <a:ext uri="{FF2B5EF4-FFF2-40B4-BE49-F238E27FC236}">
                <a16:creationId xmlns:a16="http://schemas.microsoft.com/office/drawing/2014/main" id="{D87A1238-1B8C-E142-9441-11D43751EC59}"/>
              </a:ext>
            </a:extLst>
          </p:cNvPr>
          <p:cNvCxnSpPr>
            <a:cxnSpLocks noChangeShapeType="1"/>
            <a:stCxn id="7" idx="3"/>
            <a:endCxn id="17" idx="3"/>
          </p:cNvCxnSpPr>
          <p:nvPr/>
        </p:nvCxnSpPr>
        <p:spPr bwMode="auto">
          <a:xfrm>
            <a:off x="5947831" y="1752600"/>
            <a:ext cx="3045883" cy="94615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6" name="AutoShape 7">
            <a:extLst>
              <a:ext uri="{FF2B5EF4-FFF2-40B4-BE49-F238E27FC236}">
                <a16:creationId xmlns:a16="http://schemas.microsoft.com/office/drawing/2014/main" id="{F3E6EBF1-00EC-994B-A11B-263DF455DEA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057400" y="3019425"/>
            <a:ext cx="840317" cy="93027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7" name="AutoShape 21">
            <a:extLst>
              <a:ext uri="{FF2B5EF4-FFF2-40B4-BE49-F238E27FC236}">
                <a16:creationId xmlns:a16="http://schemas.microsoft.com/office/drawing/2014/main" id="{AEBA8D34-0545-C445-97AC-21F4D6815BE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895601" y="3019428"/>
            <a:ext cx="2117" cy="93027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8" name="AutoShape 27">
            <a:extLst>
              <a:ext uri="{FF2B5EF4-FFF2-40B4-BE49-F238E27FC236}">
                <a16:creationId xmlns:a16="http://schemas.microsoft.com/office/drawing/2014/main" id="{552F0070-FF6F-A844-BFF1-9F35D674D52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897715" y="3019425"/>
            <a:ext cx="838203" cy="91440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AutoShape 4">
            <a:extLst>
              <a:ext uri="{FF2B5EF4-FFF2-40B4-BE49-F238E27FC236}">
                <a16:creationId xmlns:a16="http://schemas.microsoft.com/office/drawing/2014/main" id="{2593A784-1B0F-AB4C-82E2-2CC992BF88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1" y="394335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AutoShape 4">
            <a:extLst>
              <a:ext uri="{FF2B5EF4-FFF2-40B4-BE49-F238E27FC236}">
                <a16:creationId xmlns:a16="http://schemas.microsoft.com/office/drawing/2014/main" id="{EC06EE6A-8577-1547-9EFC-19607A544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1600" y="39497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0173E258-0EDB-4242-871C-C9179DB19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400" y="3965575"/>
            <a:ext cx="508000" cy="30480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5DD1F0-CE5A-664B-A22B-7416FE030750}"/>
              </a:ext>
            </a:extLst>
          </p:cNvPr>
          <p:cNvSpPr txBox="1"/>
          <p:nvPr/>
        </p:nvSpPr>
        <p:spPr>
          <a:xfrm>
            <a:off x="1803400" y="4431323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400FF"/>
                </a:solidFill>
              </a:rPr>
              <a:t>2/3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2FD5610-E2FE-334A-A2AC-151C8BD8BDD9}"/>
              </a:ext>
            </a:extLst>
          </p:cNvPr>
          <p:cNvSpPr txBox="1"/>
          <p:nvPr/>
        </p:nvSpPr>
        <p:spPr>
          <a:xfrm>
            <a:off x="2641600" y="443126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400FF"/>
                </a:solidFill>
              </a:rPr>
              <a:t>0/1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5D17FF-C328-4E44-BB21-8D60FFAD6142}"/>
              </a:ext>
            </a:extLst>
          </p:cNvPr>
          <p:cNvSpPr txBox="1"/>
          <p:nvPr/>
        </p:nvSpPr>
        <p:spPr>
          <a:xfrm>
            <a:off x="3479801" y="4431323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400FF"/>
                </a:solidFill>
              </a:rPr>
              <a:t>2/2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E41AE3-2CAC-544F-934F-61C59A81D51F}"/>
              </a:ext>
            </a:extLst>
          </p:cNvPr>
          <p:cNvSpPr txBox="1"/>
          <p:nvPr/>
        </p:nvSpPr>
        <p:spPr>
          <a:xfrm>
            <a:off x="2241534" y="281098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400FF"/>
                </a:solidFill>
              </a:rPr>
              <a:t>4/7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8601E2-AB22-5845-9EBF-4260AF84C526}"/>
              </a:ext>
            </a:extLst>
          </p:cNvPr>
          <p:cNvSpPr txBox="1"/>
          <p:nvPr/>
        </p:nvSpPr>
        <p:spPr>
          <a:xfrm>
            <a:off x="5290283" y="281098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400FF"/>
                </a:solidFill>
              </a:rPr>
              <a:t>0/1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59B73B9-6E94-7549-9D96-2DEE0A415523}"/>
              </a:ext>
            </a:extLst>
          </p:cNvPr>
          <p:cNvSpPr txBox="1"/>
          <p:nvPr/>
        </p:nvSpPr>
        <p:spPr>
          <a:xfrm>
            <a:off x="8319382" y="281888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400FF"/>
                </a:solidFill>
              </a:rPr>
              <a:t>0/1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86AC473-7858-F140-8EB8-0F797CF6BBA0}"/>
              </a:ext>
            </a:extLst>
          </p:cNvPr>
          <p:cNvSpPr txBox="1"/>
          <p:nvPr/>
        </p:nvSpPr>
        <p:spPr>
          <a:xfrm>
            <a:off x="5105400" y="137056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400FF"/>
                </a:solidFill>
              </a:rPr>
              <a:t>4/9</a:t>
            </a:r>
          </a:p>
        </p:txBody>
      </p:sp>
      <p:cxnSp>
        <p:nvCxnSpPr>
          <p:cNvPr id="43" name="AutoShape 7">
            <a:extLst>
              <a:ext uri="{FF2B5EF4-FFF2-40B4-BE49-F238E27FC236}">
                <a16:creationId xmlns:a16="http://schemas.microsoft.com/office/drawing/2014/main" id="{1EF490FC-027A-9F40-804D-629A62B8ADE7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101168" y="2987676"/>
            <a:ext cx="840317" cy="93027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4" name="AutoShape 4">
            <a:extLst>
              <a:ext uri="{FF2B5EF4-FFF2-40B4-BE49-F238E27FC236}">
                <a16:creationId xmlns:a16="http://schemas.microsoft.com/office/drawing/2014/main" id="{67F9F671-0C4B-DF40-AD81-46CF0B8672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7168" y="3933826"/>
            <a:ext cx="508000" cy="30480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8D6949B-5AD0-9B41-B167-32B975D68C4B}"/>
              </a:ext>
            </a:extLst>
          </p:cNvPr>
          <p:cNvSpPr txBox="1"/>
          <p:nvPr/>
        </p:nvSpPr>
        <p:spPr>
          <a:xfrm>
            <a:off x="4847168" y="439957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400FF"/>
                </a:solidFill>
              </a:rPr>
              <a:t>1/1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C216634-1773-7043-8909-F50B1F5C9EB2}"/>
              </a:ext>
            </a:extLst>
          </p:cNvPr>
          <p:cNvCxnSpPr/>
          <p:nvPr/>
        </p:nvCxnSpPr>
        <p:spPr>
          <a:xfrm>
            <a:off x="5389034" y="2987676"/>
            <a:ext cx="304799" cy="0"/>
          </a:xfrm>
          <a:prstGeom prst="line">
            <a:avLst/>
          </a:prstGeom>
          <a:ln w="57150">
            <a:solidFill>
              <a:srgbClr val="14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B3068C-6955-074A-AFFA-676744789805}"/>
              </a:ext>
            </a:extLst>
          </p:cNvPr>
          <p:cNvSpPr txBox="1"/>
          <p:nvPr/>
        </p:nvSpPr>
        <p:spPr>
          <a:xfrm>
            <a:off x="4950251" y="2711450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400FF"/>
                </a:solidFill>
              </a:rPr>
              <a:t>1/2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BF060D9-7390-5947-BD64-971070F96C72}"/>
              </a:ext>
            </a:extLst>
          </p:cNvPr>
          <p:cNvCxnSpPr/>
          <p:nvPr/>
        </p:nvCxnSpPr>
        <p:spPr>
          <a:xfrm>
            <a:off x="5200035" y="1556334"/>
            <a:ext cx="304799" cy="0"/>
          </a:xfrm>
          <a:prstGeom prst="line">
            <a:avLst/>
          </a:prstGeom>
          <a:ln w="57150">
            <a:solidFill>
              <a:srgbClr val="14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533DF24-542A-6C44-A82A-848CBDC80096}"/>
              </a:ext>
            </a:extLst>
          </p:cNvPr>
          <p:cNvSpPr txBox="1"/>
          <p:nvPr/>
        </p:nvSpPr>
        <p:spPr>
          <a:xfrm>
            <a:off x="4572000" y="128010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400FF"/>
                </a:solidFill>
              </a:rPr>
              <a:t>5/10</a:t>
            </a:r>
          </a:p>
        </p:txBody>
      </p:sp>
    </p:spTree>
    <p:extLst>
      <p:ext uri="{BB962C8B-B14F-4D97-AF65-F5344CB8AC3E}">
        <p14:creationId xmlns:p14="http://schemas.microsoft.com/office/powerpoint/2010/main" val="8340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/>
      <p:bldP spid="49" grpId="0"/>
      <p:bldP spid="5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06C6D-3393-894E-86B0-7771E1BE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there no min </a:t>
            </a:r>
            <a:r>
              <a:rPr lang="en-US"/>
              <a:t>or max?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456B9-3332-C842-B1FD-045277C6F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“Value” of a node, </a:t>
            </a:r>
            <a:r>
              <a:rPr lang="en-US" i="1" dirty="0">
                <a:solidFill>
                  <a:srgbClr val="CE00BB"/>
                </a:solidFill>
              </a:rPr>
              <a:t>U</a:t>
            </a:r>
            <a:r>
              <a:rPr lang="en-US" dirty="0">
                <a:solidFill>
                  <a:srgbClr val="CE00BB"/>
                </a:solidFill>
              </a:rPr>
              <a:t>(</a:t>
            </a:r>
            <a:r>
              <a:rPr lang="en-US" i="1" dirty="0">
                <a:solidFill>
                  <a:srgbClr val="CE00BB"/>
                </a:solidFill>
              </a:rPr>
              <a:t>n</a:t>
            </a:r>
            <a:r>
              <a:rPr lang="en-US" dirty="0">
                <a:solidFill>
                  <a:srgbClr val="CE00BB"/>
                </a:solidFill>
              </a:rPr>
              <a:t>)/</a:t>
            </a:r>
            <a:r>
              <a:rPr lang="en-US" i="1" dirty="0">
                <a:solidFill>
                  <a:srgbClr val="CE00BB"/>
                </a:solidFill>
              </a:rPr>
              <a:t>N</a:t>
            </a:r>
            <a:r>
              <a:rPr lang="en-US" dirty="0">
                <a:solidFill>
                  <a:srgbClr val="CE00BB"/>
                </a:solidFill>
              </a:rPr>
              <a:t>(</a:t>
            </a:r>
            <a:r>
              <a:rPr lang="en-US" i="1" dirty="0">
                <a:solidFill>
                  <a:srgbClr val="CE00BB"/>
                </a:solidFill>
              </a:rPr>
              <a:t>n</a:t>
            </a:r>
            <a:r>
              <a:rPr lang="en-US" dirty="0">
                <a:solidFill>
                  <a:srgbClr val="CE00BB"/>
                </a:solidFill>
              </a:rPr>
              <a:t>)</a:t>
            </a:r>
            <a:r>
              <a:rPr lang="en-US" dirty="0"/>
              <a:t>, is a weighted </a:t>
            </a:r>
            <a:r>
              <a:rPr lang="en-US" b="1" i="1" dirty="0"/>
              <a:t>sum</a:t>
            </a:r>
            <a:r>
              <a:rPr lang="en-US" dirty="0"/>
              <a:t> of child values!</a:t>
            </a:r>
          </a:p>
          <a:p>
            <a:r>
              <a:rPr lang="en-US" dirty="0"/>
              <a:t>Idea: as </a:t>
            </a:r>
            <a:r>
              <a:rPr lang="en-US" i="1" dirty="0">
                <a:solidFill>
                  <a:srgbClr val="CE00BB"/>
                </a:solidFill>
              </a:rPr>
              <a:t>N </a:t>
            </a:r>
            <a:r>
              <a:rPr lang="en-US" dirty="0">
                <a:solidFill>
                  <a:srgbClr val="CE00BB"/>
                </a:solidFill>
                <a:sym typeface="Symbol" pitchFamily="2" charset="2"/>
              </a:rPr>
              <a:t></a:t>
            </a:r>
            <a:r>
              <a:rPr lang="en-US" dirty="0">
                <a:solidFill>
                  <a:srgbClr val="CE00BB"/>
                </a:solidFill>
              </a:rPr>
              <a:t> </a:t>
            </a:r>
            <a:r>
              <a:rPr lang="en-US" dirty="0">
                <a:solidFill>
                  <a:srgbClr val="CE00BB"/>
                </a:solidFill>
                <a:sym typeface="Symbol" pitchFamily="2" charset="2"/>
              </a:rPr>
              <a:t></a:t>
            </a:r>
            <a:r>
              <a:rPr lang="en-US" dirty="0"/>
              <a:t> , the vast majority of rollouts are concentrated in the best child(ren), so weighted average </a:t>
            </a:r>
            <a:r>
              <a:rPr lang="en-US" dirty="0">
                <a:solidFill>
                  <a:srgbClr val="323399"/>
                </a:solidFill>
                <a:sym typeface="Symbol" pitchFamily="2" charset="2"/>
              </a:rPr>
              <a:t> max/min</a:t>
            </a:r>
            <a:endParaRPr lang="en-US" dirty="0">
              <a:solidFill>
                <a:srgbClr val="323399"/>
              </a:solidFill>
            </a:endParaRPr>
          </a:p>
          <a:p>
            <a:r>
              <a:rPr lang="en-US" dirty="0"/>
              <a:t>Theorem: as </a:t>
            </a:r>
            <a:r>
              <a:rPr lang="en-US" i="1" dirty="0">
                <a:solidFill>
                  <a:srgbClr val="CE00BB"/>
                </a:solidFill>
              </a:rPr>
              <a:t>N </a:t>
            </a:r>
            <a:r>
              <a:rPr lang="en-US" dirty="0">
                <a:solidFill>
                  <a:srgbClr val="CE00BB"/>
                </a:solidFill>
                <a:sym typeface="Symbol" pitchFamily="2" charset="2"/>
              </a:rPr>
              <a:t></a:t>
            </a:r>
            <a:r>
              <a:rPr lang="en-US" dirty="0">
                <a:solidFill>
                  <a:srgbClr val="CE00BB"/>
                </a:solidFill>
              </a:rPr>
              <a:t> </a:t>
            </a:r>
            <a:r>
              <a:rPr lang="en-US" dirty="0">
                <a:solidFill>
                  <a:srgbClr val="CE00BB"/>
                </a:solidFill>
                <a:sym typeface="Symbol" pitchFamily="2" charset="2"/>
              </a:rPr>
              <a:t></a:t>
            </a:r>
            <a:r>
              <a:rPr lang="en-US" dirty="0"/>
              <a:t> UCT selects the minimax move</a:t>
            </a:r>
          </a:p>
          <a:p>
            <a:pPr lvl="1"/>
            <a:r>
              <a:rPr lang="en-US" dirty="0"/>
              <a:t>(but </a:t>
            </a:r>
            <a:r>
              <a:rPr lang="en-US" i="1" dirty="0">
                <a:solidFill>
                  <a:srgbClr val="CE00BB"/>
                </a:solidFill>
              </a:rPr>
              <a:t>N </a:t>
            </a:r>
            <a:r>
              <a:rPr lang="en-US" dirty="0"/>
              <a:t>never approaches infinity!)</a:t>
            </a:r>
          </a:p>
        </p:txBody>
      </p:sp>
    </p:spTree>
    <p:extLst>
      <p:ext uri="{BB962C8B-B14F-4D97-AF65-F5344CB8AC3E}">
        <p14:creationId xmlns:p14="http://schemas.microsoft.com/office/powerpoint/2010/main" val="53121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/>
              <a:t>Games require decisions when optimality is impossible</a:t>
            </a:r>
          </a:p>
          <a:p>
            <a:pPr lvl="1"/>
            <a:r>
              <a:rPr lang="en-US" sz="2400" dirty="0"/>
              <a:t>Bounded-depth search and approximate evaluation functions</a:t>
            </a:r>
          </a:p>
          <a:p>
            <a:r>
              <a:rPr lang="en-US" sz="2800" dirty="0"/>
              <a:t>Games force efficient use of computation</a:t>
            </a:r>
          </a:p>
          <a:p>
            <a:pPr lvl="1"/>
            <a:r>
              <a:rPr lang="en-US" sz="2400" dirty="0"/>
              <a:t>Alpha-beta pruning, MCTS</a:t>
            </a:r>
          </a:p>
          <a:p>
            <a:r>
              <a:rPr lang="en-US" sz="2800" dirty="0"/>
              <a:t>Game playing has produced important research ideas</a:t>
            </a:r>
          </a:p>
          <a:p>
            <a:pPr lvl="1"/>
            <a:r>
              <a:rPr lang="en-US" sz="2400" dirty="0"/>
              <a:t>Reinforcement learning (checkers)</a:t>
            </a:r>
          </a:p>
          <a:p>
            <a:pPr lvl="1"/>
            <a:r>
              <a:rPr lang="en-US" sz="2400" dirty="0"/>
              <a:t>Iterative deepening (chess)</a:t>
            </a:r>
          </a:p>
          <a:p>
            <a:pPr lvl="1"/>
            <a:r>
              <a:rPr lang="en-US" sz="2400" dirty="0"/>
              <a:t>Rational metareasoning (Othello)</a:t>
            </a:r>
          </a:p>
          <a:p>
            <a:pPr lvl="1"/>
            <a:r>
              <a:rPr lang="en-US" sz="2400" dirty="0"/>
              <a:t>Monte Carlo tree search (chess, Go)</a:t>
            </a:r>
          </a:p>
          <a:p>
            <a:pPr lvl="1"/>
            <a:r>
              <a:rPr lang="en-US" sz="2400" dirty="0"/>
              <a:t>Solution methods for partial-information games in economics (poker)</a:t>
            </a:r>
          </a:p>
          <a:p>
            <a:r>
              <a:rPr lang="en-US" sz="2800" dirty="0"/>
              <a:t>Video games present much greater challenges – lots to do!</a:t>
            </a:r>
          </a:p>
          <a:p>
            <a:pPr lvl="1"/>
            <a:r>
              <a:rPr lang="en-US" sz="2400" i="1" dirty="0">
                <a:solidFill>
                  <a:srgbClr val="CE00BB"/>
                </a:solidFill>
              </a:rPr>
              <a:t>b</a:t>
            </a:r>
            <a:r>
              <a:rPr lang="en-US" sz="2400" dirty="0">
                <a:solidFill>
                  <a:srgbClr val="CE00BB"/>
                </a:solidFill>
              </a:rPr>
              <a:t> = 10</a:t>
            </a:r>
            <a:r>
              <a:rPr lang="en-US" sz="2400" baseline="30000" dirty="0">
                <a:solidFill>
                  <a:srgbClr val="CE00BB"/>
                </a:solidFill>
              </a:rPr>
              <a:t>500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E00BB"/>
                </a:solidFill>
              </a:rPr>
              <a:t>|</a:t>
            </a:r>
            <a:r>
              <a:rPr lang="en-US" sz="2400" i="1" dirty="0">
                <a:solidFill>
                  <a:srgbClr val="CE00BB"/>
                </a:solidFill>
              </a:rPr>
              <a:t>S</a:t>
            </a:r>
            <a:r>
              <a:rPr lang="en-US" sz="2400" dirty="0">
                <a:solidFill>
                  <a:srgbClr val="CE00BB"/>
                </a:solidFill>
              </a:rPr>
              <a:t>| = 10</a:t>
            </a:r>
            <a:r>
              <a:rPr lang="en-US" sz="2400" baseline="30000" dirty="0">
                <a:solidFill>
                  <a:srgbClr val="CE00BB"/>
                </a:solidFill>
              </a:rPr>
              <a:t>4000</a:t>
            </a:r>
            <a:r>
              <a:rPr lang="en-US" sz="2400" dirty="0"/>
              <a:t>, </a:t>
            </a:r>
            <a:r>
              <a:rPr lang="en-US" sz="2400" i="1" dirty="0">
                <a:solidFill>
                  <a:srgbClr val="CE00BB"/>
                </a:solidFill>
              </a:rPr>
              <a:t>m</a:t>
            </a:r>
            <a:r>
              <a:rPr lang="en-US" sz="2400" dirty="0">
                <a:solidFill>
                  <a:srgbClr val="CE00BB"/>
                </a:solidFill>
              </a:rPr>
              <a:t> = 10,000</a:t>
            </a:r>
            <a:r>
              <a:rPr lang="en-US" sz="2400" dirty="0"/>
              <a:t>, partially observable, often &gt; 2 players</a:t>
            </a:r>
          </a:p>
        </p:txBody>
      </p:sp>
    </p:spTree>
    <p:extLst>
      <p:ext uri="{BB962C8B-B14F-4D97-AF65-F5344CB8AC3E}">
        <p14:creationId xmlns:p14="http://schemas.microsoft.com/office/powerpoint/2010/main" val="13547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Time: MDPs!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Expectimax</a:t>
            </a:r>
            <a:r>
              <a:rPr lang="en-US" dirty="0"/>
              <a:t> Search</a:t>
            </a:r>
          </a:p>
        </p:txBody>
      </p:sp>
      <p:sp>
        <p:nvSpPr>
          <p:cNvPr id="11069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7467600" cy="4876800"/>
          </a:xfrm>
        </p:spPr>
        <p:txBody>
          <a:bodyPr/>
          <a:lstStyle/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/>
              <a:t>Why wouldn’t we know what the result of an action will be?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Explicit randomness: rolling dice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Unpredictable opponents: the ghosts respond randomly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Actions can fail: when moving a robot, wheels might slip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endParaRPr lang="en-US" sz="2000" dirty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/>
              <a:t>Values should now reflect average-case (</a:t>
            </a:r>
            <a:r>
              <a:rPr lang="en-US" sz="2200" dirty="0" err="1"/>
              <a:t>expectimax</a:t>
            </a:r>
            <a:r>
              <a:rPr lang="en-US" sz="2200" dirty="0"/>
              <a:t>) outcomes, not worst-case (</a:t>
            </a:r>
            <a:r>
              <a:rPr lang="en-US" sz="2200" dirty="0" err="1"/>
              <a:t>minimax</a:t>
            </a:r>
            <a:r>
              <a:rPr lang="en-US" sz="2200" dirty="0"/>
              <a:t>) outcomes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endParaRPr lang="en-US" sz="2200" dirty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 err="1">
                <a:solidFill>
                  <a:srgbClr val="C00000"/>
                </a:solidFill>
              </a:rPr>
              <a:t>Expectimax</a:t>
            </a:r>
            <a:r>
              <a:rPr lang="en-US" sz="2200" dirty="0">
                <a:solidFill>
                  <a:srgbClr val="C00000"/>
                </a:solidFill>
              </a:rPr>
              <a:t> search:</a:t>
            </a:r>
            <a:r>
              <a:rPr lang="en-US" sz="2200" dirty="0"/>
              <a:t> compute the average score under optimal play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Max nodes as in </a:t>
            </a:r>
            <a:r>
              <a:rPr lang="en-US" sz="2000" dirty="0" err="1"/>
              <a:t>minimax</a:t>
            </a:r>
            <a:r>
              <a:rPr lang="en-US" sz="2000" dirty="0"/>
              <a:t> search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Chance nodes are like min nodes but the outcome is uncertain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Calculate their </a:t>
            </a:r>
            <a:r>
              <a:rPr lang="en-US" sz="2000" dirty="0">
                <a:solidFill>
                  <a:srgbClr val="CC0000"/>
                </a:solidFill>
              </a:rPr>
              <a:t>expected utilities</a:t>
            </a:r>
            <a:endParaRPr lang="en-US" sz="2000" dirty="0"/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I.e. take weighted average (expectation) of children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endParaRPr lang="en-US" sz="2200" dirty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/>
              <a:t>Later, we’ll learn how to formalize the underlying uncertain-result problems as </a:t>
            </a:r>
            <a:r>
              <a:rPr lang="en-US" sz="2200" dirty="0">
                <a:solidFill>
                  <a:srgbClr val="C00000"/>
                </a:solidFill>
              </a:rPr>
              <a:t>Markov Decision Processes</a:t>
            </a:r>
          </a:p>
        </p:txBody>
      </p:sp>
      <p:sp>
        <p:nvSpPr>
          <p:cNvPr id="5126" name="AutoShape 4"/>
          <p:cNvSpPr>
            <a:spLocks noChangeArrowheads="1"/>
          </p:cNvSpPr>
          <p:nvPr/>
        </p:nvSpPr>
        <p:spPr bwMode="auto">
          <a:xfrm>
            <a:off x="9525000" y="1828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27" name="Rectangle 5"/>
          <p:cNvSpPr>
            <a:spLocks noChangeArrowheads="1"/>
          </p:cNvSpPr>
          <p:nvPr/>
        </p:nvSpPr>
        <p:spPr bwMode="auto">
          <a:xfrm>
            <a:off x="83820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</a:t>
            </a:r>
          </a:p>
        </p:txBody>
      </p:sp>
      <p:sp>
        <p:nvSpPr>
          <p:cNvPr id="5128" name="Rectangle 6"/>
          <p:cNvSpPr>
            <a:spLocks noChangeArrowheads="1"/>
          </p:cNvSpPr>
          <p:nvPr/>
        </p:nvSpPr>
        <p:spPr bwMode="auto">
          <a:xfrm>
            <a:off x="90678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4</a:t>
            </a:r>
          </a:p>
        </p:txBody>
      </p:sp>
      <p:sp>
        <p:nvSpPr>
          <p:cNvPr id="5129" name="Rectangle 7"/>
          <p:cNvSpPr>
            <a:spLocks noChangeArrowheads="1"/>
          </p:cNvSpPr>
          <p:nvPr/>
        </p:nvSpPr>
        <p:spPr bwMode="auto">
          <a:xfrm>
            <a:off x="99060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5</a:t>
            </a:r>
          </a:p>
        </p:txBody>
      </p:sp>
      <p:sp>
        <p:nvSpPr>
          <p:cNvPr id="5130" name="Rectangle 8"/>
          <p:cNvSpPr>
            <a:spLocks noChangeArrowheads="1"/>
          </p:cNvSpPr>
          <p:nvPr/>
        </p:nvSpPr>
        <p:spPr bwMode="auto">
          <a:xfrm>
            <a:off x="106680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7</a:t>
            </a:r>
          </a:p>
        </p:txBody>
      </p:sp>
      <p:cxnSp>
        <p:nvCxnSpPr>
          <p:cNvPr id="5131" name="AutoShape 9"/>
          <p:cNvCxnSpPr>
            <a:cxnSpLocks noChangeShapeType="1"/>
            <a:stCxn id="5126" idx="3"/>
            <a:endCxn id="5137" idx="0"/>
          </p:cNvCxnSpPr>
          <p:nvPr/>
        </p:nvCxnSpPr>
        <p:spPr bwMode="auto">
          <a:xfrm flipH="1">
            <a:off x="8953500" y="2133600"/>
            <a:ext cx="7620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2" name="AutoShape 10"/>
          <p:cNvCxnSpPr>
            <a:cxnSpLocks noChangeShapeType="1"/>
            <a:stCxn id="5126" idx="3"/>
            <a:endCxn id="5138" idx="0"/>
          </p:cNvCxnSpPr>
          <p:nvPr/>
        </p:nvCxnSpPr>
        <p:spPr bwMode="auto">
          <a:xfrm>
            <a:off x="9715500" y="2133600"/>
            <a:ext cx="7620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3" name="AutoShape 11"/>
          <p:cNvCxnSpPr>
            <a:cxnSpLocks noChangeShapeType="1"/>
            <a:endCxn id="5127" idx="0"/>
          </p:cNvCxnSpPr>
          <p:nvPr/>
        </p:nvCxnSpPr>
        <p:spPr bwMode="auto">
          <a:xfrm flipH="1">
            <a:off x="8572500" y="31242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4" name="AutoShape 12"/>
          <p:cNvCxnSpPr>
            <a:cxnSpLocks noChangeShapeType="1"/>
            <a:endCxn id="5128" idx="0"/>
          </p:cNvCxnSpPr>
          <p:nvPr/>
        </p:nvCxnSpPr>
        <p:spPr bwMode="auto">
          <a:xfrm>
            <a:off x="8953500" y="3124200"/>
            <a:ext cx="304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5" name="AutoShape 13"/>
          <p:cNvCxnSpPr>
            <a:cxnSpLocks noChangeShapeType="1"/>
            <a:endCxn id="5129" idx="0"/>
          </p:cNvCxnSpPr>
          <p:nvPr/>
        </p:nvCxnSpPr>
        <p:spPr bwMode="auto">
          <a:xfrm flipH="1">
            <a:off x="10096500" y="31242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6" name="AutoShape 14"/>
          <p:cNvCxnSpPr>
            <a:cxnSpLocks noChangeShapeType="1"/>
            <a:endCxn id="5130" idx="0"/>
          </p:cNvCxnSpPr>
          <p:nvPr/>
        </p:nvCxnSpPr>
        <p:spPr bwMode="auto">
          <a:xfrm>
            <a:off x="10477500" y="31242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37" name="Oval 15"/>
          <p:cNvSpPr>
            <a:spLocks noChangeArrowheads="1"/>
          </p:cNvSpPr>
          <p:nvPr/>
        </p:nvSpPr>
        <p:spPr bwMode="auto">
          <a:xfrm>
            <a:off x="8763000" y="27432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38" name="Oval 16"/>
          <p:cNvSpPr>
            <a:spLocks noChangeArrowheads="1"/>
          </p:cNvSpPr>
          <p:nvPr/>
        </p:nvSpPr>
        <p:spPr bwMode="auto">
          <a:xfrm>
            <a:off x="10287000" y="27432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39" name="Text Box 17"/>
          <p:cNvSpPr txBox="1">
            <a:spLocks noChangeArrowheads="1"/>
          </p:cNvSpPr>
          <p:nvPr/>
        </p:nvSpPr>
        <p:spPr bwMode="auto">
          <a:xfrm>
            <a:off x="9928225" y="1766888"/>
            <a:ext cx="66357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max</a:t>
            </a:r>
          </a:p>
        </p:txBody>
      </p:sp>
      <p:sp>
        <p:nvSpPr>
          <p:cNvPr id="5140" name="Text Box 18"/>
          <p:cNvSpPr txBox="1">
            <a:spLocks noChangeArrowheads="1"/>
          </p:cNvSpPr>
          <p:nvPr/>
        </p:nvSpPr>
        <p:spPr bwMode="auto">
          <a:xfrm>
            <a:off x="10668000" y="2743200"/>
            <a:ext cx="1066800" cy="3698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chance</a:t>
            </a:r>
          </a:p>
        </p:txBody>
      </p:sp>
      <p:sp>
        <p:nvSpPr>
          <p:cNvPr id="5141" name="Rectangle 8"/>
          <p:cNvSpPr>
            <a:spLocks noChangeArrowheads="1"/>
          </p:cNvSpPr>
          <p:nvPr/>
        </p:nvSpPr>
        <p:spPr bwMode="auto">
          <a:xfrm>
            <a:off x="83820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10</a:t>
            </a:r>
          </a:p>
        </p:txBody>
      </p:sp>
      <p:sp>
        <p:nvSpPr>
          <p:cNvPr id="5142" name="Rectangle 9"/>
          <p:cNvSpPr>
            <a:spLocks noChangeArrowheads="1"/>
          </p:cNvSpPr>
          <p:nvPr/>
        </p:nvSpPr>
        <p:spPr bwMode="auto">
          <a:xfrm>
            <a:off x="90678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</a:t>
            </a:r>
          </a:p>
        </p:txBody>
      </p:sp>
      <p:sp>
        <p:nvSpPr>
          <p:cNvPr id="5143" name="Rectangle 10"/>
          <p:cNvSpPr>
            <a:spLocks noChangeArrowheads="1"/>
          </p:cNvSpPr>
          <p:nvPr/>
        </p:nvSpPr>
        <p:spPr bwMode="auto">
          <a:xfrm>
            <a:off x="99060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9</a:t>
            </a:r>
          </a:p>
        </p:txBody>
      </p:sp>
      <p:sp>
        <p:nvSpPr>
          <p:cNvPr id="5144" name="Rectangle 11"/>
          <p:cNvSpPr>
            <a:spLocks noChangeArrowheads="1"/>
          </p:cNvSpPr>
          <p:nvPr/>
        </p:nvSpPr>
        <p:spPr bwMode="auto">
          <a:xfrm>
            <a:off x="106680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100</a:t>
            </a:r>
          </a:p>
        </p:txBody>
      </p:sp>
      <p:sp>
        <p:nvSpPr>
          <p:cNvPr id="26" name="Text Box 20"/>
          <p:cNvSpPr txBox="1">
            <a:spLocks noChangeArrowheads="1"/>
          </p:cNvSpPr>
          <p:nvPr/>
        </p:nvSpPr>
        <p:spPr bwMode="auto">
          <a:xfrm>
            <a:off x="8153400" y="6477000"/>
            <a:ext cx="4038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min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vs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exp</a:t>
            </a:r>
            <a:r>
              <a:rPr lang="en-US">
                <a:solidFill>
                  <a:srgbClr val="CC0000"/>
                </a:solidFill>
                <a:latin typeface="Calibri" pitchFamily="34" charset="0"/>
              </a:rPr>
              <a:t> (L7D1,2)]</a:t>
            </a:r>
            <a:endParaRPr lang="en-US" dirty="0">
              <a:solidFill>
                <a:srgbClr val="CC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Minimax</a:t>
            </a:r>
            <a:r>
              <a:rPr lang="en-US" dirty="0"/>
              <a:t>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en-US" dirty="0" err="1"/>
              <a:t>Expectimax</a:t>
            </a:r>
            <a:r>
              <a:rPr lang="en-US" dirty="0"/>
              <a:t> (Min)</a:t>
            </a:r>
          </a:p>
        </p:txBody>
      </p:sp>
      <p:pic>
        <p:nvPicPr>
          <p:cNvPr id="4" name="MinMax vs Expectimax (min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2300" y="1143000"/>
            <a:ext cx="8407400" cy="525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0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Minimax</a:t>
            </a:r>
            <a:r>
              <a:rPr lang="en-US" dirty="0"/>
              <a:t>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en-US" dirty="0" err="1"/>
              <a:t>Expectimax</a:t>
            </a:r>
            <a:r>
              <a:rPr lang="en-US" dirty="0"/>
              <a:t> (</a:t>
            </a:r>
            <a:r>
              <a:rPr lang="en-US" dirty="0" err="1"/>
              <a:t>Exp</a:t>
            </a:r>
            <a:r>
              <a:rPr lang="en-US" dirty="0"/>
              <a:t>)</a:t>
            </a:r>
          </a:p>
        </p:txBody>
      </p:sp>
      <p:pic>
        <p:nvPicPr>
          <p:cNvPr id="3" name="MinMax vs Expectimax (exp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7700" y="1143001"/>
            <a:ext cx="8356600" cy="522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9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eft-Right-Up Arrow 8"/>
          <p:cNvSpPr/>
          <p:nvPr/>
        </p:nvSpPr>
        <p:spPr>
          <a:xfrm>
            <a:off x="5029200" y="2895600"/>
            <a:ext cx="2133600" cy="2590800"/>
          </a:xfrm>
          <a:prstGeom prst="leftRightUpArrow">
            <a:avLst>
              <a:gd name="adj1" fmla="val 18522"/>
              <a:gd name="adj2" fmla="val 19062"/>
              <a:gd name="adj3" fmla="val 19062"/>
            </a:avLst>
          </a:prstGeom>
          <a:solidFill>
            <a:srgbClr val="E8D1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239000" y="3962400"/>
            <a:ext cx="4724400" cy="2514600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28600" y="3962400"/>
            <a:ext cx="4724400" cy="25146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286000" y="1447800"/>
            <a:ext cx="7620000" cy="1905000"/>
          </a:xfrm>
          <a:prstGeom prst="roundRect">
            <a:avLst/>
          </a:prstGeom>
          <a:solidFill>
            <a:srgbClr val="E8D1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Expectimax</a:t>
            </a:r>
            <a:r>
              <a:rPr lang="en-US" dirty="0"/>
              <a:t> </a:t>
            </a:r>
            <a:r>
              <a:rPr lang="en-US" dirty="0" err="1"/>
              <a:t>Pseudocode</a:t>
            </a:r>
            <a:endParaRPr 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438400" y="1447800"/>
            <a:ext cx="8229600" cy="38100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1200"/>
              </a:spcBef>
              <a:buFont typeface="Wingdings" pitchFamily="2" charset="2"/>
              <a:buNone/>
            </a:pPr>
            <a:endParaRPr lang="en-US" sz="200" dirty="0"/>
          </a:p>
          <a:p>
            <a:pPr>
              <a:lnSpc>
                <a:spcPct val="80000"/>
              </a:lnSpc>
              <a:spcBef>
                <a:spcPts val="1200"/>
              </a:spcBef>
              <a:buFont typeface="Wingdings" pitchFamily="2" charset="2"/>
              <a:buNone/>
            </a:pPr>
            <a:r>
              <a:rPr lang="en-US" sz="2400" dirty="0">
                <a:solidFill>
                  <a:srgbClr val="7030A0"/>
                </a:solidFill>
              </a:rPr>
              <a:t>def value(state):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if the state is a terminal state: return the state’s utility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if the next agent is </a:t>
            </a:r>
            <a:r>
              <a:rPr lang="en-US" sz="2400" dirty="0">
                <a:solidFill>
                  <a:srgbClr val="0070C0"/>
                </a:solidFill>
              </a:rPr>
              <a:t>MAX</a:t>
            </a:r>
            <a:r>
              <a:rPr lang="en-US" sz="2400" dirty="0"/>
              <a:t>: return </a:t>
            </a:r>
            <a:r>
              <a:rPr lang="en-US" sz="2400" dirty="0">
                <a:solidFill>
                  <a:srgbClr val="0070C0"/>
                </a:solidFill>
              </a:rPr>
              <a:t>max-value(state)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if the next agent is </a:t>
            </a:r>
            <a:r>
              <a:rPr lang="en-US" sz="2400" dirty="0">
                <a:solidFill>
                  <a:srgbClr val="00B050"/>
                </a:solidFill>
              </a:rPr>
              <a:t>EXP</a:t>
            </a:r>
            <a:r>
              <a:rPr lang="en-US" sz="2400" dirty="0"/>
              <a:t>: return </a:t>
            </a:r>
            <a:r>
              <a:rPr lang="en-US" sz="2400" dirty="0">
                <a:solidFill>
                  <a:srgbClr val="00B050"/>
                </a:solidFill>
              </a:rPr>
              <a:t>exp-value(state)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365024" y="4114800"/>
            <a:ext cx="4800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exp-value(state):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initialize v = </a:t>
            </a:r>
            <a:r>
              <a:rPr lang="en-US" sz="2400" kern="0" dirty="0">
                <a:latin typeface="Calibri" pitchFamily="34" charset="0"/>
                <a:cs typeface="Times New Roman" pitchFamily="18" charset="0"/>
              </a:rPr>
              <a:t>0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for each successor of state: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		p = probability(successor)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>
                <a:latin typeface="Calibri" pitchFamily="34" charset="0"/>
              </a:rPr>
              <a:t>v += p * 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endParaRPr lang="en-US" sz="2400" kern="0" dirty="0">
              <a:latin typeface="Calibri" pitchFamily="34" charset="0"/>
            </a:endParaRP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return v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54624" y="3810000"/>
            <a:ext cx="5410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max-value(state):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initialize v = </a:t>
            </a:r>
            <a:r>
              <a:rPr lang="en-US" sz="2400" kern="0" dirty="0"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>
                <a:latin typeface="Calibri" pitchFamily="34" charset="0"/>
              </a:rPr>
              <a:t>v = max(v, 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r>
              <a:rPr lang="en-US" sz="2400" kern="0" dirty="0">
                <a:latin typeface="Calibri" pitchFamily="34" charset="0"/>
              </a:rPr>
              <a:t>)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return 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1" grpId="0" animBg="1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Expectimax</a:t>
            </a:r>
            <a:r>
              <a:rPr lang="en-US" dirty="0"/>
              <a:t> </a:t>
            </a:r>
            <a:r>
              <a:rPr lang="en-US" dirty="0" err="1"/>
              <a:t>Pseudocode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85800" y="1676400"/>
            <a:ext cx="4724400" cy="2514600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811824" y="1828800"/>
            <a:ext cx="4800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exp-value(state):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initialize v = </a:t>
            </a:r>
            <a:r>
              <a:rPr lang="en-US" sz="2400" kern="0" dirty="0">
                <a:latin typeface="Calibri" pitchFamily="34" charset="0"/>
                <a:cs typeface="Times New Roman" pitchFamily="18" charset="0"/>
              </a:rPr>
              <a:t>0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for each successor of state: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		p = probability(successor)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>
                <a:latin typeface="Calibri" pitchFamily="34" charset="0"/>
              </a:rPr>
              <a:t>v += p * 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endParaRPr lang="en-US" sz="2400" kern="0" dirty="0">
              <a:latin typeface="Calibri" pitchFamily="34" charset="0"/>
            </a:endParaRP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return v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7162800" y="3581400"/>
            <a:ext cx="655320" cy="524256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5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8473440" y="3581400"/>
            <a:ext cx="655320" cy="524256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7</a:t>
            </a:r>
          </a:p>
        </p:txBody>
      </p:sp>
      <p:cxnSp>
        <p:nvCxnSpPr>
          <p:cNvPr id="8" name="AutoShape 13"/>
          <p:cNvCxnSpPr>
            <a:cxnSpLocks noChangeShapeType="1"/>
            <a:stCxn id="10" idx="4"/>
            <a:endCxn id="11" idx="0"/>
          </p:cNvCxnSpPr>
          <p:nvPr/>
        </p:nvCxnSpPr>
        <p:spPr bwMode="auto">
          <a:xfrm flipH="1">
            <a:off x="7490460" y="2407920"/>
            <a:ext cx="1310640" cy="117348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9" name="AutoShape 14"/>
          <p:cNvCxnSpPr>
            <a:cxnSpLocks noChangeShapeType="1"/>
            <a:stCxn id="10" idx="4"/>
            <a:endCxn id="12" idx="0"/>
          </p:cNvCxnSpPr>
          <p:nvPr/>
        </p:nvCxnSpPr>
        <p:spPr bwMode="auto">
          <a:xfrm>
            <a:off x="8801100" y="2407920"/>
            <a:ext cx="0" cy="117348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0" name="Oval 16"/>
          <p:cNvSpPr>
            <a:spLocks noChangeArrowheads="1"/>
          </p:cNvSpPr>
          <p:nvPr/>
        </p:nvSpPr>
        <p:spPr bwMode="auto">
          <a:xfrm>
            <a:off x="8473440" y="1752600"/>
            <a:ext cx="655320" cy="65532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2800" y="3581400"/>
            <a:ext cx="655320" cy="52425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>
                <a:latin typeface="Calibri"/>
                <a:cs typeface="Calibri"/>
              </a:rPr>
              <a:t>8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8473440" y="3581400"/>
            <a:ext cx="655320" cy="52425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>
                <a:latin typeface="Calibri"/>
                <a:cs typeface="Calibri"/>
              </a:rPr>
              <a:t>24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9784080" y="3581400"/>
            <a:ext cx="655320" cy="52425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>
                <a:latin typeface="Calibri"/>
                <a:cs typeface="Calibri"/>
              </a:rPr>
              <a:t>-12</a:t>
            </a:r>
          </a:p>
        </p:txBody>
      </p:sp>
      <p:cxnSp>
        <p:nvCxnSpPr>
          <p:cNvPr id="14" name="AutoShape 14"/>
          <p:cNvCxnSpPr>
            <a:cxnSpLocks noChangeShapeType="1"/>
            <a:stCxn id="10" idx="4"/>
            <a:endCxn id="13" idx="0"/>
          </p:cNvCxnSpPr>
          <p:nvPr/>
        </p:nvCxnSpPr>
        <p:spPr bwMode="auto">
          <a:xfrm>
            <a:off x="8801100" y="2407920"/>
            <a:ext cx="1310640" cy="117348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9" name="TextBox 18"/>
          <p:cNvSpPr txBox="1"/>
          <p:nvPr/>
        </p:nvSpPr>
        <p:spPr>
          <a:xfrm>
            <a:off x="7543800" y="26670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1/2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29600" y="28956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1/3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525000" y="26670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1/6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133600" y="49530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v = (1/2) (8) + (1/3) (24) + (1/6) (-12) = 10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9" grpId="0"/>
      <p:bldP spid="20" grpId="0"/>
      <p:bldP spid="21" grpId="0"/>
      <p:bldP spid="2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36926</TotalTime>
  <Words>1963</Words>
  <Application>Microsoft Office PowerPoint</Application>
  <PresentationFormat>Widescreen</PresentationFormat>
  <Paragraphs>351</Paragraphs>
  <Slides>43</Slides>
  <Notes>11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Times New Roman</vt:lpstr>
      <vt:lpstr>Wingdings</vt:lpstr>
      <vt:lpstr>dan-berkeley-nlp-v1</vt:lpstr>
      <vt:lpstr>Announcements</vt:lpstr>
      <vt:lpstr>CS 188: Artificial Intelligence </vt:lpstr>
      <vt:lpstr>Uncertain Outcomes</vt:lpstr>
      <vt:lpstr>Worst-Case vs. Average Case</vt:lpstr>
      <vt:lpstr>Expectimax Search</vt:lpstr>
      <vt:lpstr>Video of Demo Minimax vs Expectimax (Min)</vt:lpstr>
      <vt:lpstr>Video of Demo Minimax vs Expectimax (Exp)</vt:lpstr>
      <vt:lpstr>Expectimax Pseudocode</vt:lpstr>
      <vt:lpstr>Expectimax Pseudocode</vt:lpstr>
      <vt:lpstr>Expectimax Example</vt:lpstr>
      <vt:lpstr>Expectimax Pruning?</vt:lpstr>
      <vt:lpstr>Depth-Limited Expectimax</vt:lpstr>
      <vt:lpstr>Probabilities</vt:lpstr>
      <vt:lpstr>Reminder: Probabilities</vt:lpstr>
      <vt:lpstr>Reminder: Expectations</vt:lpstr>
      <vt:lpstr>What Probabilities to Use?</vt:lpstr>
      <vt:lpstr>Quiz: Informed Probabilities</vt:lpstr>
      <vt:lpstr>Modeling Assumptions</vt:lpstr>
      <vt:lpstr>The Dangers of Optimism and Pessimism</vt:lpstr>
      <vt:lpstr>Assumptions vs. Reality</vt:lpstr>
      <vt:lpstr>Assumptions vs. Reality</vt:lpstr>
      <vt:lpstr>Video of Demo World Assumptions Random Ghost – Expectimax Pacman</vt:lpstr>
      <vt:lpstr>Video of Demo World Assumptions Adversarial Ghost – Minimax Pacman</vt:lpstr>
      <vt:lpstr>Video of Demo World Assumptions Adversarial Ghost – Expectimax Pacman</vt:lpstr>
      <vt:lpstr>Video of Demo World Assumptions Random Ghost – Minimax Pacman</vt:lpstr>
      <vt:lpstr>Other Game Types</vt:lpstr>
      <vt:lpstr>Mixed Layer Types</vt:lpstr>
      <vt:lpstr>Example: Backgammon</vt:lpstr>
      <vt:lpstr>Multi-Agent Utilities</vt:lpstr>
      <vt:lpstr>Monte Carlo Tree Search</vt:lpstr>
      <vt:lpstr>Monte Carlo Tree Search</vt:lpstr>
      <vt:lpstr>Rollouts</vt:lpstr>
      <vt:lpstr>MCTS Version 0</vt:lpstr>
      <vt:lpstr>MCTS Version 0</vt:lpstr>
      <vt:lpstr>MCTS Version 0.9</vt:lpstr>
      <vt:lpstr>MCTS Version 0.9</vt:lpstr>
      <vt:lpstr>MCTS Version 1.0</vt:lpstr>
      <vt:lpstr>UCB heuristics</vt:lpstr>
      <vt:lpstr>MCTS Version 2.0: UCT</vt:lpstr>
      <vt:lpstr>UCT Example</vt:lpstr>
      <vt:lpstr>Why is there no min or max?</vt:lpstr>
      <vt:lpstr>Summary</vt:lpstr>
      <vt:lpstr>Next Time: MDPs!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Peyrin Kao</cp:lastModifiedBy>
  <cp:revision>2416</cp:revision>
  <cp:lastPrinted>2016-02-09T17:39:12Z</cp:lastPrinted>
  <dcterms:created xsi:type="dcterms:W3CDTF">2004-08-27T04:16:05Z</dcterms:created>
  <dcterms:modified xsi:type="dcterms:W3CDTF">2023-01-24T20:36:30Z</dcterms:modified>
</cp:coreProperties>
</file>